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_rels/slide11.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0.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29.xml.rels" ContentType="application/vnd.openxmlformats-package.relationships+xml"/>
  <Override PartName="/ppt/slides/_rels/slide31.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_rels/presentation.xml.rels" ContentType="application/vnd.openxmlformats-package.relationships+xml"/>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14.png" ContentType="image/png"/>
  <Override PartName="/ppt/media/image5.png" ContentType="image/png"/>
  <Override PartName="/ppt/media/image37.png" ContentType="image/png"/>
  <Override PartName="/ppt/media/image15.png" ContentType="image/png"/>
  <Override PartName="/ppt/media/image6.png" ContentType="image/png"/>
  <Override PartName="/ppt/media/image38.png" ContentType="image/png"/>
  <Override PartName="/ppt/media/image1.png" ContentType="image/png"/>
  <Override PartName="/ppt/media/image33.png" ContentType="image/png"/>
  <Override PartName="/ppt/media/image10.png" ContentType="image/png"/>
  <Override PartName="/ppt/media/image47.png" ContentType="image/png"/>
  <Override PartName="/ppt/media/image13.png" ContentType="image/png"/>
  <Override PartName="/ppt/media/image36.png" ContentType="image/png"/>
  <Override PartName="/ppt/media/image4.png" ContentType="image/png"/>
  <Override PartName="/ppt/media/image40.png" ContentType="image/png"/>
  <Override PartName="/ppt/media/image41.png" ContentType="image/png"/>
  <Override PartName="/ppt/media/image30.png" ContentType="image/png"/>
  <Override PartName="/ppt/media/image42.png" ContentType="image/png"/>
  <Override PartName="/ppt/media/image31.png" ContentType="image/png"/>
  <Override PartName="/ppt/media/image43.png" ContentType="image/png"/>
  <Override PartName="/ppt/media/image32.png" ContentType="image/png"/>
  <Override PartName="/ppt/media/image44.png" ContentType="image/png"/>
  <Override PartName="/ppt/media/image45.png" ContentType="image/png"/>
  <Override PartName="/ppt/media/image46.png" ContentType="image/png"/>
  <Override PartName="/ppt/media/image48.png" ContentType="image/png"/>
  <Override PartName="/ppt/media/image11.png" ContentType="image/png"/>
  <Override PartName="/ppt/media/image9.png" ContentType="image/png"/>
  <Override PartName="/ppt/media/image18.png" ContentType="image/png"/>
  <Override PartName="/ppt/media/image20.png" ContentType="image/png"/>
  <Override PartName="/ppt/media/image49.png" ContentType="image/png"/>
  <Override PartName="/ppt/media/image12.png" ContentType="image/png"/>
  <Override PartName="/ppt/media/image3.png" ContentType="image/png"/>
  <Override PartName="/ppt/media/image35.png" ContentType="image/png"/>
  <Override PartName="/ppt/media/image8.png" ContentType="image/png"/>
  <Override PartName="/ppt/media/image17.png" ContentType="image/png"/>
  <Override PartName="/ppt/media/image2.png" ContentType="image/png"/>
  <Override PartName="/ppt/media/image34.png" ContentType="image/png"/>
  <Override PartName="/ppt/media/image39.png" ContentType="image/png"/>
  <Override PartName="/ppt/media/image7.png" ContentType="image/png"/>
  <Override PartName="/ppt/media/image16.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6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4520" cy="132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type="subTitle"/>
          </p:nvPr>
        </p:nvSpPr>
        <p:spPr>
          <a:xfrm>
            <a:off x="838080" y="1825560"/>
            <a:ext cx="10514520" cy="43502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F7912E8-C9FA-48E3-97BB-6E283492F0E4}"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38BFC43C-B54E-49BB-86C2-86FFDE0ABCF2}"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9B25CCEB-99A2-4437-9924-73B8D4C77503}" type="slidenum">
              <a:t>&lt;#&gt;</a:t>
            </a:fld>
          </a:p>
        </p:txBody>
      </p:sp>
      <p:sp>
        <p:nvSpPr>
          <p:cNvPr id="4" name="PlaceHolder 3"/>
          <p:cNvSpPr>
            <a:spLocks noGrp="1"/>
          </p:cNvSpPr>
          <p:nvPr>
            <p:ph type="dt" idx="3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45D721E7-7BCA-4336-9CC2-6158443E1491}"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AB069C5F-6A2D-4347-B645-019A9FAE309A}"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4520" cy="132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 name="PlaceHolder 2"/>
          <p:cNvSpPr>
            <a:spLocks noGrp="1"/>
          </p:cNvSpPr>
          <p:nvPr>
            <p:ph/>
          </p:nvPr>
        </p:nvSpPr>
        <p:spPr>
          <a:xfrm>
            <a:off x="838080" y="1825560"/>
            <a:ext cx="10514520" cy="4350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0DCBD9A6-A329-4E72-B396-23F21849255D}"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1A4DFC07-9691-4A37-825C-EC74273D5792}"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520" cy="132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 name="PlaceHolder 2"/>
          <p:cNvSpPr>
            <a:spLocks noGrp="1"/>
          </p:cNvSpPr>
          <p:nvPr>
            <p:ph/>
          </p:nvPr>
        </p:nvSpPr>
        <p:spPr>
          <a:xfrm>
            <a:off x="838080" y="1825560"/>
            <a:ext cx="5131080" cy="4350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3"/>
          <p:cNvSpPr>
            <a:spLocks noGrp="1"/>
          </p:cNvSpPr>
          <p:nvPr>
            <p:ph/>
          </p:nvPr>
        </p:nvSpPr>
        <p:spPr>
          <a:xfrm>
            <a:off x="6226200" y="1825560"/>
            <a:ext cx="5131080" cy="43502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66924931-8368-453A-8D60-ACE3D6F9AD69}"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D20121E2-45D9-4DF2-A591-1844F8473375}"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 name="PlaceHolder 1"/>
          <p:cNvSpPr>
            <a:spLocks noGrp="1"/>
          </p:cNvSpPr>
          <p:nvPr>
            <p:ph type="title"/>
          </p:nvPr>
        </p:nvSpPr>
        <p:spPr>
          <a:xfrm>
            <a:off x="838080" y="365040"/>
            <a:ext cx="10514520" cy="13244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06086859-A33F-44D4-83E8-446875377282}" type="slidenum">
              <a:t>&lt;#&gt;</a:t>
            </a:fld>
          </a:p>
        </p:txBody>
      </p:sp>
      <p:sp>
        <p:nvSpPr>
          <p:cNvPr id="5" name="PlaceHolder 4"/>
          <p:cNvSpPr>
            <a:spLocks noGrp="1"/>
          </p:cNvSpPr>
          <p:nvPr>
            <p:ph type="dt" idx="24"/>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512CAB1E-BC22-4A96-AE5F-3183BF3FED91}" type="slidenum">
              <a:t>&lt;#&gt;</a:t>
            </a:fld>
          </a:p>
        </p:txBody>
      </p:sp>
      <p:sp>
        <p:nvSpPr>
          <p:cNvPr id="4" name="PlaceHolder 3"/>
          <p:cNvSpPr>
            <a:spLocks noGrp="1"/>
          </p:cNvSpPr>
          <p:nvPr>
            <p:ph type="dt" idx="27"/>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4520" cy="132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 name="PlaceHolder 2"/>
          <p:cNvSpPr>
            <a:spLocks noGrp="1"/>
          </p:cNvSpPr>
          <p:nvPr>
            <p:ph type="ftr" idx="1"/>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 </a:t>
            </a:r>
            <a:endParaRPr b="0" lang="en-US" sz="1400" spc="-1" strike="noStrike">
              <a:solidFill>
                <a:srgbClr val="000000"/>
              </a:solidFill>
              <a:latin typeface="Times New Roman"/>
            </a:endParaRPr>
          </a:p>
        </p:txBody>
      </p:sp>
      <p:sp>
        <p:nvSpPr>
          <p:cNvPr id="2" name="PlaceHolder 3"/>
          <p:cNvSpPr>
            <a:spLocks noGrp="1"/>
          </p:cNvSpPr>
          <p:nvPr>
            <p:ph type="sldNum" idx="2"/>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82000"/>
                  </a:schemeClr>
                </a:solidFill>
                <a:latin typeface="Aptos"/>
              </a:defRPr>
            </a:lvl1pPr>
          </a:lstStyle>
          <a:p>
            <a:pPr indent="0" algn="r" defTabSz="914400">
              <a:lnSpc>
                <a:spcPct val="100000"/>
              </a:lnSpc>
              <a:buNone/>
              <a:tabLst>
                <a:tab algn="l" pos="0"/>
              </a:tabLst>
            </a:pPr>
            <a:fld id="{2CEF6E15-DB86-4C22-90D9-CD5E6FE86C91}" type="slidenum">
              <a:rPr b="0" lang="en-US" sz="1200" spc="-1" strike="noStrike">
                <a:solidFill>
                  <a:schemeClr val="dk1">
                    <a:tint val="82000"/>
                  </a:schemeClr>
                </a:solidFill>
                <a:latin typeface="Aptos"/>
              </a:rPr>
              <a:t>1</a:t>
            </a:fld>
            <a:endParaRPr b="0" lang="en-US" sz="1200" spc="-1" strike="noStrike">
              <a:solidFill>
                <a:srgbClr val="000000"/>
              </a:solidFill>
              <a:latin typeface="Times New Roman"/>
            </a:endParaRPr>
          </a:p>
        </p:txBody>
      </p:sp>
      <p:sp>
        <p:nvSpPr>
          <p:cNvPr id="3" name="PlaceHolder 4"/>
          <p:cNvSpPr>
            <a:spLocks noGrp="1"/>
          </p:cNvSpPr>
          <p:nvPr>
            <p:ph type="dt" idx="3"/>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 </a:t>
            </a:r>
            <a:endParaRPr b="0" lang="en-US" sz="1400" spc="-1" strike="noStrike">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PlaceHolder 1"/>
          <p:cNvSpPr>
            <a:spLocks noGrp="1"/>
          </p:cNvSpPr>
          <p:nvPr>
            <p:ph type="ftr" idx="28"/>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4" name="PlaceHolder 2"/>
          <p:cNvSpPr>
            <a:spLocks noGrp="1"/>
          </p:cNvSpPr>
          <p:nvPr>
            <p:ph type="sldNum" idx="29"/>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82000"/>
                  </a:schemeClr>
                </a:solidFill>
                <a:latin typeface="Aptos"/>
              </a:defRPr>
            </a:lvl1pPr>
          </a:lstStyle>
          <a:p>
            <a:pPr indent="0" algn="r" defTabSz="914400">
              <a:lnSpc>
                <a:spcPct val="100000"/>
              </a:lnSpc>
              <a:buNone/>
              <a:tabLst>
                <a:tab algn="l" pos="0"/>
              </a:tabLst>
            </a:pPr>
            <a:fld id="{CA431B3A-B2AD-424F-8F4B-A57E6421159D}" type="slidenum">
              <a:rPr b="0" lang="en-US" sz="1200" spc="-1" strike="noStrike">
                <a:solidFill>
                  <a:schemeClr val="dk1">
                    <a:tint val="82000"/>
                  </a:schemeClr>
                </a:solidFill>
                <a:latin typeface="Aptos"/>
              </a:rPr>
              <a:t>&lt;number&gt;</a:t>
            </a:fld>
            <a:endParaRPr b="0" lang="en-US" sz="1200" spc="-1" strike="noStrike">
              <a:solidFill>
                <a:srgbClr val="000000"/>
              </a:solidFill>
              <a:latin typeface="Times New Roman"/>
            </a:endParaRPr>
          </a:p>
        </p:txBody>
      </p:sp>
      <p:sp>
        <p:nvSpPr>
          <p:cNvPr id="45" name="PlaceHolder 3"/>
          <p:cNvSpPr>
            <a:spLocks noGrp="1"/>
          </p:cNvSpPr>
          <p:nvPr>
            <p:ph type="dt" idx="30"/>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ftr" idx="31"/>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7" name="PlaceHolder 2"/>
          <p:cNvSpPr>
            <a:spLocks noGrp="1"/>
          </p:cNvSpPr>
          <p:nvPr>
            <p:ph type="sldNum" idx="32"/>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82000"/>
                  </a:schemeClr>
                </a:solidFill>
                <a:latin typeface="Aptos"/>
              </a:defRPr>
            </a:lvl1pPr>
          </a:lstStyle>
          <a:p>
            <a:pPr indent="0" algn="r" defTabSz="914400">
              <a:lnSpc>
                <a:spcPct val="100000"/>
              </a:lnSpc>
              <a:buNone/>
              <a:tabLst>
                <a:tab algn="l" pos="0"/>
              </a:tabLst>
            </a:pPr>
            <a:fld id="{408D45FC-3F5D-4E23-886B-57FFDE334E31}" type="slidenum">
              <a:rPr b="0" lang="en-US" sz="1200" spc="-1" strike="noStrike">
                <a:solidFill>
                  <a:schemeClr val="dk1">
                    <a:tint val="82000"/>
                  </a:schemeClr>
                </a:solidFill>
                <a:latin typeface="Aptos"/>
              </a:rPr>
              <a:t>&lt;number&gt;</a:t>
            </a:fld>
            <a:endParaRPr b="0" lang="en-US" sz="1200" spc="-1" strike="noStrike">
              <a:solidFill>
                <a:srgbClr val="000000"/>
              </a:solidFill>
              <a:latin typeface="Times New Roman"/>
            </a:endParaRPr>
          </a:p>
        </p:txBody>
      </p:sp>
      <p:sp>
        <p:nvSpPr>
          <p:cNvPr id="48" name="PlaceHolder 3"/>
          <p:cNvSpPr>
            <a:spLocks noGrp="1"/>
          </p:cNvSpPr>
          <p:nvPr>
            <p:ph type="dt" idx="33"/>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 name="PlaceHolder 1"/>
          <p:cNvSpPr>
            <a:spLocks noGrp="1"/>
          </p:cNvSpPr>
          <p:nvPr>
            <p:ph type="ftr" idx="4"/>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 name="PlaceHolder 2"/>
          <p:cNvSpPr>
            <a:spLocks noGrp="1"/>
          </p:cNvSpPr>
          <p:nvPr>
            <p:ph type="sldNum" idx="5"/>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82000"/>
                  </a:schemeClr>
                </a:solidFill>
                <a:latin typeface="Aptos"/>
              </a:defRPr>
            </a:lvl1pPr>
          </a:lstStyle>
          <a:p>
            <a:pPr indent="0" algn="r" defTabSz="914400">
              <a:lnSpc>
                <a:spcPct val="100000"/>
              </a:lnSpc>
              <a:buNone/>
              <a:tabLst>
                <a:tab algn="l" pos="0"/>
              </a:tabLst>
            </a:pPr>
            <a:fld id="{82392411-E729-48FF-8D80-563FE83E4BA3}" type="slidenum">
              <a:rPr b="0" lang="en-US" sz="1200" spc="-1" strike="noStrike">
                <a:solidFill>
                  <a:schemeClr val="dk1">
                    <a:tint val="82000"/>
                  </a:schemeClr>
                </a:solidFill>
                <a:latin typeface="Aptos"/>
              </a:rPr>
              <a:t>&lt;number&gt;</a:t>
            </a:fld>
            <a:endParaRPr b="0" lang="en-US" sz="1200" spc="-1" strike="noStrike">
              <a:solidFill>
                <a:srgbClr val="000000"/>
              </a:solidFill>
              <a:latin typeface="Times New Roman"/>
            </a:endParaRPr>
          </a:p>
        </p:txBody>
      </p:sp>
      <p:sp>
        <p:nvSpPr>
          <p:cNvPr id="9" name="PlaceHolder 3"/>
          <p:cNvSpPr>
            <a:spLocks noGrp="1"/>
          </p:cNvSpPr>
          <p:nvPr>
            <p:ph type="dt" idx="6"/>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PlaceHolder 1"/>
          <p:cNvSpPr>
            <a:spLocks noGrp="1"/>
          </p:cNvSpPr>
          <p:nvPr>
            <p:ph type="ftr" idx="7"/>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 name="PlaceHolder 2"/>
          <p:cNvSpPr>
            <a:spLocks noGrp="1"/>
          </p:cNvSpPr>
          <p:nvPr>
            <p:ph type="sldNum" idx="8"/>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82000"/>
                  </a:schemeClr>
                </a:solidFill>
                <a:latin typeface="Aptos"/>
              </a:defRPr>
            </a:lvl1pPr>
          </a:lstStyle>
          <a:p>
            <a:pPr indent="0" algn="r" defTabSz="914400">
              <a:lnSpc>
                <a:spcPct val="100000"/>
              </a:lnSpc>
              <a:buNone/>
              <a:tabLst>
                <a:tab algn="l" pos="0"/>
              </a:tabLst>
            </a:pPr>
            <a:fld id="{DFEF7FBA-8CBD-48D3-8EF3-FC86ADF61E34}" type="slidenum">
              <a:rPr b="0" lang="en-US" sz="1200" spc="-1" strike="noStrike">
                <a:solidFill>
                  <a:schemeClr val="dk1">
                    <a:tint val="82000"/>
                  </a:schemeClr>
                </a:solidFill>
                <a:latin typeface="Aptos"/>
              </a:rPr>
              <a:t>&lt;number&gt;</a:t>
            </a:fld>
            <a:endParaRPr b="0" lang="en-US" sz="1200" spc="-1" strike="noStrike">
              <a:solidFill>
                <a:srgbClr val="000000"/>
              </a:solidFill>
              <a:latin typeface="Times New Roman"/>
            </a:endParaRPr>
          </a:p>
        </p:txBody>
      </p:sp>
      <p:sp>
        <p:nvSpPr>
          <p:cNvPr id="12" name="PlaceHolder 3"/>
          <p:cNvSpPr>
            <a:spLocks noGrp="1"/>
          </p:cNvSpPr>
          <p:nvPr>
            <p:ph type="dt" idx="9"/>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365040"/>
            <a:ext cx="10514520" cy="132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4" name="PlaceHolder 2"/>
          <p:cNvSpPr>
            <a:spLocks noGrp="1"/>
          </p:cNvSpPr>
          <p:nvPr>
            <p:ph type="body"/>
          </p:nvPr>
        </p:nvSpPr>
        <p:spPr>
          <a:xfrm>
            <a:off x="838080" y="1825560"/>
            <a:ext cx="10514520" cy="4350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5" name="PlaceHolder 3"/>
          <p:cNvSpPr>
            <a:spLocks noGrp="1"/>
          </p:cNvSpPr>
          <p:nvPr>
            <p:ph type="ftr" idx="10"/>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 name="PlaceHolder 4"/>
          <p:cNvSpPr>
            <a:spLocks noGrp="1"/>
          </p:cNvSpPr>
          <p:nvPr>
            <p:ph type="sldNum" idx="11"/>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82000"/>
                  </a:schemeClr>
                </a:solidFill>
                <a:latin typeface="Aptos"/>
              </a:defRPr>
            </a:lvl1pPr>
          </a:lstStyle>
          <a:p>
            <a:pPr indent="0" algn="r" defTabSz="914400">
              <a:lnSpc>
                <a:spcPct val="100000"/>
              </a:lnSpc>
              <a:buNone/>
              <a:tabLst>
                <a:tab algn="l" pos="0"/>
              </a:tabLst>
            </a:pPr>
            <a:fld id="{8E5D263F-CB6C-461A-9C80-A56FE418BA66}" type="slidenum">
              <a:rPr b="0" lang="en-US" sz="1200" spc="-1" strike="noStrike">
                <a:solidFill>
                  <a:schemeClr val="dk1">
                    <a:tint val="82000"/>
                  </a:schemeClr>
                </a:solidFill>
                <a:latin typeface="Aptos"/>
              </a:rPr>
              <a:t>&lt;number&gt;</a:t>
            </a:fld>
            <a:endParaRPr b="0" lang="en-US" sz="1200" spc="-1" strike="noStrike">
              <a:solidFill>
                <a:srgbClr val="000000"/>
              </a:solidFill>
              <a:latin typeface="Times New Roman"/>
            </a:endParaRPr>
          </a:p>
        </p:txBody>
      </p:sp>
      <p:sp>
        <p:nvSpPr>
          <p:cNvPr id="17" name="PlaceHolder 5"/>
          <p:cNvSpPr>
            <a:spLocks noGrp="1"/>
          </p:cNvSpPr>
          <p:nvPr>
            <p:ph type="dt" idx="12"/>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PlaceHolder 1"/>
          <p:cNvSpPr>
            <a:spLocks noGrp="1"/>
          </p:cNvSpPr>
          <p:nvPr>
            <p:ph type="ftr" idx="13"/>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1" name="PlaceHolder 2"/>
          <p:cNvSpPr>
            <a:spLocks noGrp="1"/>
          </p:cNvSpPr>
          <p:nvPr>
            <p:ph type="sldNum" idx="14"/>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82000"/>
                  </a:schemeClr>
                </a:solidFill>
                <a:latin typeface="Aptos"/>
              </a:defRPr>
            </a:lvl1pPr>
          </a:lstStyle>
          <a:p>
            <a:pPr indent="0" algn="r" defTabSz="914400">
              <a:lnSpc>
                <a:spcPct val="100000"/>
              </a:lnSpc>
              <a:buNone/>
              <a:tabLst>
                <a:tab algn="l" pos="0"/>
              </a:tabLst>
            </a:pPr>
            <a:fld id="{ED5B0267-CC81-4F28-8055-1AE4547F5A53}" type="slidenum">
              <a:rPr b="0" lang="en-US" sz="1200" spc="-1" strike="noStrike">
                <a:solidFill>
                  <a:schemeClr val="dk1">
                    <a:tint val="82000"/>
                  </a:schemeClr>
                </a:solidFill>
                <a:latin typeface="Aptos"/>
              </a:rPr>
              <a:t>&lt;number&gt;</a:t>
            </a:fld>
            <a:endParaRPr b="0" lang="en-US" sz="1200" spc="-1" strike="noStrike">
              <a:solidFill>
                <a:srgbClr val="000000"/>
              </a:solidFill>
              <a:latin typeface="Times New Roman"/>
            </a:endParaRPr>
          </a:p>
        </p:txBody>
      </p:sp>
      <p:sp>
        <p:nvSpPr>
          <p:cNvPr id="22" name="PlaceHolder 3"/>
          <p:cNvSpPr>
            <a:spLocks noGrp="1"/>
          </p:cNvSpPr>
          <p:nvPr>
            <p:ph type="dt" idx="15"/>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838080" y="365040"/>
            <a:ext cx="10514520" cy="132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4" name="PlaceHolder 2"/>
          <p:cNvSpPr>
            <a:spLocks noGrp="1"/>
          </p:cNvSpPr>
          <p:nvPr>
            <p:ph type="body"/>
          </p:nvPr>
        </p:nvSpPr>
        <p:spPr>
          <a:xfrm>
            <a:off x="838080" y="1825560"/>
            <a:ext cx="5130720" cy="4350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5" name="PlaceHolder 3"/>
          <p:cNvSpPr>
            <a:spLocks noGrp="1"/>
          </p:cNvSpPr>
          <p:nvPr>
            <p:ph type="body"/>
          </p:nvPr>
        </p:nvSpPr>
        <p:spPr>
          <a:xfrm>
            <a:off x="6226200" y="1825560"/>
            <a:ext cx="5130720" cy="4350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6" name="PlaceHolder 4"/>
          <p:cNvSpPr>
            <a:spLocks noGrp="1"/>
          </p:cNvSpPr>
          <p:nvPr>
            <p:ph type="ftr" idx="16"/>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7" name="PlaceHolder 5"/>
          <p:cNvSpPr>
            <a:spLocks noGrp="1"/>
          </p:cNvSpPr>
          <p:nvPr>
            <p:ph type="sldNum" idx="17"/>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82000"/>
                  </a:schemeClr>
                </a:solidFill>
                <a:latin typeface="Aptos"/>
              </a:defRPr>
            </a:lvl1pPr>
          </a:lstStyle>
          <a:p>
            <a:pPr indent="0" algn="r" defTabSz="914400">
              <a:lnSpc>
                <a:spcPct val="100000"/>
              </a:lnSpc>
              <a:buNone/>
              <a:tabLst>
                <a:tab algn="l" pos="0"/>
              </a:tabLst>
            </a:pPr>
            <a:fld id="{06329802-65FB-495E-9D66-7CDEB6550CB3}" type="slidenum">
              <a:rPr b="0" lang="en-US" sz="1200" spc="-1" strike="noStrike">
                <a:solidFill>
                  <a:schemeClr val="dk1">
                    <a:tint val="82000"/>
                  </a:schemeClr>
                </a:solidFill>
                <a:latin typeface="Aptos"/>
              </a:rPr>
              <a:t>&lt;number&gt;</a:t>
            </a:fld>
            <a:endParaRPr b="0" lang="en-US" sz="1200" spc="-1" strike="noStrike">
              <a:solidFill>
                <a:srgbClr val="000000"/>
              </a:solidFill>
              <a:latin typeface="Times New Roman"/>
            </a:endParaRPr>
          </a:p>
        </p:txBody>
      </p:sp>
      <p:sp>
        <p:nvSpPr>
          <p:cNvPr id="28" name="PlaceHolder 6"/>
          <p:cNvSpPr>
            <a:spLocks noGrp="1"/>
          </p:cNvSpPr>
          <p:nvPr>
            <p:ph type="dt" idx="18"/>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 name="PlaceHolder 1"/>
          <p:cNvSpPr>
            <a:spLocks noGrp="1"/>
          </p:cNvSpPr>
          <p:nvPr>
            <p:ph type="ftr" idx="19"/>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3" name="PlaceHolder 2"/>
          <p:cNvSpPr>
            <a:spLocks noGrp="1"/>
          </p:cNvSpPr>
          <p:nvPr>
            <p:ph type="sldNum" idx="20"/>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82000"/>
                  </a:schemeClr>
                </a:solidFill>
                <a:latin typeface="Aptos"/>
              </a:defRPr>
            </a:lvl1pPr>
          </a:lstStyle>
          <a:p>
            <a:pPr indent="0" algn="r" defTabSz="914400">
              <a:lnSpc>
                <a:spcPct val="100000"/>
              </a:lnSpc>
              <a:buNone/>
              <a:tabLst>
                <a:tab algn="l" pos="0"/>
              </a:tabLst>
            </a:pPr>
            <a:fld id="{30896515-BA17-4658-ACCD-018A7A3197E3}" type="slidenum">
              <a:rPr b="0" lang="en-US" sz="1200" spc="-1" strike="noStrike">
                <a:solidFill>
                  <a:schemeClr val="dk1">
                    <a:tint val="82000"/>
                  </a:schemeClr>
                </a:solidFill>
                <a:latin typeface="Aptos"/>
              </a:rPr>
              <a:t>&lt;number&gt;</a:t>
            </a:fld>
            <a:endParaRPr b="0" lang="en-US" sz="1200" spc="-1" strike="noStrike">
              <a:solidFill>
                <a:srgbClr val="000000"/>
              </a:solidFill>
              <a:latin typeface="Times New Roman"/>
            </a:endParaRPr>
          </a:p>
        </p:txBody>
      </p:sp>
      <p:sp>
        <p:nvSpPr>
          <p:cNvPr id="34" name="PlaceHolder 3"/>
          <p:cNvSpPr>
            <a:spLocks noGrp="1"/>
          </p:cNvSpPr>
          <p:nvPr>
            <p:ph type="dt" idx="21"/>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14520" cy="132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6" name="PlaceHolder 2"/>
          <p:cNvSpPr>
            <a:spLocks noGrp="1"/>
          </p:cNvSpPr>
          <p:nvPr>
            <p:ph type="ftr" idx="22"/>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7" name="PlaceHolder 3"/>
          <p:cNvSpPr>
            <a:spLocks noGrp="1"/>
          </p:cNvSpPr>
          <p:nvPr>
            <p:ph type="sldNum" idx="23"/>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82000"/>
                  </a:schemeClr>
                </a:solidFill>
                <a:latin typeface="Aptos"/>
              </a:defRPr>
            </a:lvl1pPr>
          </a:lstStyle>
          <a:p>
            <a:pPr indent="0" algn="r" defTabSz="914400">
              <a:lnSpc>
                <a:spcPct val="100000"/>
              </a:lnSpc>
              <a:buNone/>
              <a:tabLst>
                <a:tab algn="l" pos="0"/>
              </a:tabLst>
            </a:pPr>
            <a:fld id="{44392736-D392-42F3-ACE8-0FE78C989569}" type="slidenum">
              <a:rPr b="0" lang="en-US" sz="1200" spc="-1" strike="noStrike">
                <a:solidFill>
                  <a:schemeClr val="dk1">
                    <a:tint val="82000"/>
                  </a:schemeClr>
                </a:solidFill>
                <a:latin typeface="Aptos"/>
              </a:rPr>
              <a:t>&lt;number&gt;</a:t>
            </a:fld>
            <a:endParaRPr b="0" lang="en-US" sz="1200" spc="-1" strike="noStrike">
              <a:solidFill>
                <a:srgbClr val="000000"/>
              </a:solidFill>
              <a:latin typeface="Times New Roman"/>
            </a:endParaRPr>
          </a:p>
        </p:txBody>
      </p:sp>
      <p:sp>
        <p:nvSpPr>
          <p:cNvPr id="38" name="PlaceHolder 4"/>
          <p:cNvSpPr>
            <a:spLocks noGrp="1"/>
          </p:cNvSpPr>
          <p:nvPr>
            <p:ph type="dt" idx="24"/>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ftr" idx="25"/>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1" name="PlaceHolder 2"/>
          <p:cNvSpPr>
            <a:spLocks noGrp="1"/>
          </p:cNvSpPr>
          <p:nvPr>
            <p:ph type="sldNum" idx="26"/>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pc="-1" strike="noStrike">
                <a:solidFill>
                  <a:schemeClr val="dk1">
                    <a:tint val="82000"/>
                  </a:schemeClr>
                </a:solidFill>
                <a:latin typeface="Aptos"/>
              </a:defRPr>
            </a:lvl1pPr>
          </a:lstStyle>
          <a:p>
            <a:pPr indent="0" algn="r" defTabSz="914400">
              <a:lnSpc>
                <a:spcPct val="100000"/>
              </a:lnSpc>
              <a:buNone/>
              <a:tabLst>
                <a:tab algn="l" pos="0"/>
              </a:tabLst>
            </a:pPr>
            <a:fld id="{3866ECE1-345C-4323-AFEB-E05A70F20444}" type="slidenum">
              <a:rPr b="0" lang="en-US" sz="1200" spc="-1" strike="noStrike">
                <a:solidFill>
                  <a:schemeClr val="dk1">
                    <a:tint val="82000"/>
                  </a:schemeClr>
                </a:solidFill>
                <a:latin typeface="Aptos"/>
              </a:rPr>
              <a:t>&lt;number&gt;</a:t>
            </a:fld>
            <a:endParaRPr b="0" lang="en-US" sz="1200" spc="-1" strike="noStrike">
              <a:solidFill>
                <a:srgbClr val="000000"/>
              </a:solidFill>
              <a:latin typeface="Times New Roman"/>
            </a:endParaRPr>
          </a:p>
        </p:txBody>
      </p:sp>
      <p:sp>
        <p:nvSpPr>
          <p:cNvPr id="42" name="PlaceHolder 3"/>
          <p:cNvSpPr>
            <a:spLocks noGrp="1"/>
          </p:cNvSpPr>
          <p:nvPr>
            <p:ph type="dt" idx="27"/>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4.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4.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4.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4.xml"/>
</Relationships>
</file>

<file path=ppt/slides/_rels/slide2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xml"/>
</Relationships>
</file>

<file path=ppt/slides/_rels/slide2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4.xml"/>
</Relationships>
</file>

<file path=ppt/slides/_rels/slide2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4.xml"/>
</Relationships>
</file>

<file path=ppt/slides/_rels/slide2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4.xml"/>
</Relationships>
</file>

<file path=ppt/slides/_rels/slide2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4.xml"/>
</Relationships>
</file>

<file path=ppt/slides/_rels/slide2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4.xml"/>
</Relationships>
</file>

<file path=ppt/slides/_rels/slide2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4.xml"/>
</Relationships>
</file>

<file path=ppt/slides/_rels/slide2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7.png"/><Relationship Id="rId4" Type="http://schemas.openxmlformats.org/officeDocument/2006/relationships/slideLayout" Target="../slideLayouts/slideLayout4.xml"/>
</Relationships>
</file>

<file path=ppt/slides/_rels/slide2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4.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xml"/>
</Relationships>
</file>

<file path=ppt/slides/_rels/slide3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
</Relationships>
</file>

<file path=ppt/slides/_rels/slide3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xml"/>
</Relationships>
</file>

<file path=ppt/slides/_rels/slide3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xml"/>
</Relationships>
</file>

<file path=ppt/slides/_rels/slide3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xml"/>
</Relationships>
</file>

<file path=ppt/slides/_rels/slide3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4.xml"/>
</Relationships>
</file>

<file path=ppt/slides/_rels/slide3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xml"/>
</Relationships>
</file>

<file path=ppt/slides/_rels/slide38.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4.xml"/>
</Relationships>
</file>

<file path=ppt/slides/_rels/slide39.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xml"/>
</Relationships>
</file>

<file path=ppt/slides/_rels/slide4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xml"/>
</Relationships>
</file>

<file path=ppt/slides/_rels/slide4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xml"/>
</Relationships>
</file>

<file path=ppt/slides/_rels/slide4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3.png"/><Relationship Id="rId8" Type="http://schemas.openxmlformats.org/officeDocument/2006/relationships/image" Target="../media/image45.png"/><Relationship Id="rId9" Type="http://schemas.openxmlformats.org/officeDocument/2006/relationships/image" Target="../media/image42.png"/><Relationship Id="rId10" Type="http://schemas.openxmlformats.org/officeDocument/2006/relationships/image" Target="../media/image46.png"/><Relationship Id="rId11" Type="http://schemas.openxmlformats.org/officeDocument/2006/relationships/slideLayout" Target="../slideLayouts/slideLayout4.xml"/>
</Relationships>
</file>

<file path=ppt/slides/_rels/slide43.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xml"/>
</Relationships>
</file>

<file path=ppt/slides/_rels/slide4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6.xml.rels><?xml version="1.0" encoding="UTF-8"?>
<Relationships xmlns="http://schemas.openxmlformats.org/package/2006/relationships"><Relationship Id="rId1" Type="http://schemas.openxmlformats.org/officeDocument/2006/relationships/hyperlink" Target="https://iiitbac-my.sharepoint.com/:b:/g/personal/aryan_sharma_iiitb_ac_in/EWMB8h8EJbFGkKulJbQ8CXIBamERSy1V0vbxlz45v6yVhQ?e=x8ueW2" TargetMode="External"/><Relationship Id="rId2" Type="http://schemas.openxmlformats.org/officeDocument/2006/relationships/hyperlink" Target="https://iiitbac-my.sharepoint.com/:b:/g/personal/aryan_sharma_iiitb_ac_in/EdwZnJjoty9PtuZq_8b0PN8BYcA4hFM5BNO313sGQl2JFA?e=5QTb1Q" TargetMode="External"/><Relationship Id="rId3" Type="http://schemas.openxmlformats.org/officeDocument/2006/relationships/hyperlink" Target="https://iiitbac-my.sharepoint.com/:b:/g/personal/aryan_sharma_iiitb_ac_in/EQ-3vMxtPWlHmD9UM3ouXYgBZe0SVqxa0uc14YpQc5BmAQ?e=E18ppc" TargetMode="External"/><Relationship Id="rId4" Type="http://schemas.openxmlformats.org/officeDocument/2006/relationships/hyperlink" Target="https://iiitbac-my.sharepoint.com/:b:/g/personal/aryan_sharma_iiitb_ac_in/EdjCvsFc5vFGjPSXgF4h99ABuXEHS02VKvq4K9qSje4Tow?e=u3xf7H" TargetMode="External"/><Relationship Id="rId5" Type="http://schemas.openxmlformats.org/officeDocument/2006/relationships/hyperlink" Target="https://iiitbac-my.sharepoint.com/:b:/g/personal/aryan_sharma_iiitb_ac_in/Ec8BrmRUkmdDklhYEwotkysBnOMfCmtixLOevYzsGL4qwQ?e=nOS7ON" TargetMode="External"/><Relationship Id="rId6" Type="http://schemas.openxmlformats.org/officeDocument/2006/relationships/hyperlink" Target="https://tech.microbit.org/" TargetMode="External"/><Relationship Id="rId7" Type="http://schemas.openxmlformats.org/officeDocument/2006/relationships/slideLayout" Target="../slideLayouts/slideLayout4.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
<Relationships xmlns="http://schemas.openxmlformats.org/package/2006/relationships"><Relationship Id="rId1" Type="http://schemas.openxmlformats.org/officeDocument/2006/relationships/hyperlink" Target="https://iiitbac-my.sharepoint.com/:b:/g/personal/aryan_sharma_iiitb_ac_in/EWMB8h8EJbFGkKulJbQ8CXIBamERSy1V0vbxlz45v6yVhQ?e=Ee52Jc" TargetMode="External"/><Relationship Id="rId2" Type="http://schemas.openxmlformats.org/officeDocument/2006/relationships/image" Target="../media/image4.png"/><Relationship Id="rId3"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Rectangle 4">
            <a:extLst>
              <a:ext uri="{C183D7F6-B498-43B3-948B-1728B52AA6E4}">
                <adec:decorative xmlns:adec="http://schemas.microsoft.com/office/drawing/2017/decorative" val="1"/>
              </a:ext>
            </a:extLst>
          </p:cNvPr>
          <p:cNvSpPr/>
          <p:nvPr/>
        </p:nvSpPr>
        <p:spPr>
          <a:xfrm>
            <a:off x="0" y="2311560"/>
            <a:ext cx="12191040" cy="2029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50" name="PlaceHolder 1"/>
          <p:cNvSpPr>
            <a:spLocks noGrp="1"/>
          </p:cNvSpPr>
          <p:nvPr>
            <p:ph type="title"/>
          </p:nvPr>
        </p:nvSpPr>
        <p:spPr>
          <a:xfrm>
            <a:off x="1523880" y="1122480"/>
            <a:ext cx="9142920" cy="238644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0" lang="en-US" sz="6000" spc="-1" strike="noStrike">
                <a:solidFill>
                  <a:schemeClr val="lt1"/>
                </a:solidFill>
                <a:latin typeface="Aptos Display"/>
              </a:rPr>
              <a:t>BBC Micro: Bit</a:t>
            </a:r>
            <a:endParaRPr b="0" lang="en-US" sz="6000" spc="-1" strike="noStrike">
              <a:solidFill>
                <a:srgbClr val="000000"/>
              </a:solidFill>
              <a:latin typeface="Arial"/>
            </a:endParaRPr>
          </a:p>
        </p:txBody>
      </p:sp>
      <p:sp>
        <p:nvSpPr>
          <p:cNvPr id="51" name="PlaceHolder 2"/>
          <p:cNvSpPr>
            <a:spLocks noGrp="1"/>
          </p:cNvSpPr>
          <p:nvPr>
            <p:ph type="subTitle"/>
          </p:nvPr>
        </p:nvSpPr>
        <p:spPr>
          <a:xfrm>
            <a:off x="1523880" y="3602160"/>
            <a:ext cx="9142920" cy="1654560"/>
          </a:xfrm>
          <a:prstGeom prst="rect">
            <a:avLst/>
          </a:prstGeom>
          <a:noFill/>
          <a:ln w="0">
            <a:noFill/>
          </a:ln>
        </p:spPr>
        <p:txBody>
          <a:bodyPr lIns="91440" rIns="91440" tIns="45720" bIns="45720" anchor="t">
            <a:normAutofit/>
          </a:bodyPr>
          <a:p>
            <a:pPr indent="0" algn="ctr" defTabSz="914400">
              <a:lnSpc>
                <a:spcPct val="90000"/>
              </a:lnSpc>
              <a:spcBef>
                <a:spcPts val="1001"/>
              </a:spcBef>
              <a:buNone/>
              <a:tabLst>
                <a:tab algn="l" pos="0"/>
              </a:tabLst>
            </a:pPr>
            <a:r>
              <a:rPr b="0" lang="en-US" sz="2400" spc="-1" strike="noStrike">
                <a:solidFill>
                  <a:schemeClr val="lt1"/>
                </a:solidFill>
                <a:latin typeface="Aptos"/>
              </a:rPr>
              <a:t> </a:t>
            </a:r>
            <a:r>
              <a:rPr b="0" lang="en-US" sz="2400" spc="-1" strike="noStrike">
                <a:solidFill>
                  <a:schemeClr val="lt1"/>
                </a:solidFill>
                <a:latin typeface="Aptos"/>
              </a:rPr>
              <a:t>Introduction by Aryan Sharma</a:t>
            </a:r>
            <a:endParaRPr b="0" lang="en-US" sz="2400" spc="-1" strike="noStrike">
              <a:solidFill>
                <a:srgbClr val="000000"/>
              </a:solidFill>
              <a:latin typeface="Arial"/>
            </a:endParaRPr>
          </a:p>
          <a:p>
            <a:pPr indent="0" algn="ctr" defTabSz="914400">
              <a:lnSpc>
                <a:spcPct val="90000"/>
              </a:lnSpc>
              <a:spcBef>
                <a:spcPts val="1001"/>
              </a:spcBef>
              <a:buNone/>
              <a:tabLst>
                <a:tab algn="l" pos="0"/>
              </a:tabLs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3"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94"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Pin configuration of our Micro:Bit</a:t>
            </a:r>
            <a:endParaRPr b="0" lang="en-US" sz="3200" spc="-1" strike="noStrike">
              <a:solidFill>
                <a:srgbClr val="000000"/>
              </a:solidFill>
              <a:latin typeface="Arial"/>
            </a:endParaRPr>
          </a:p>
        </p:txBody>
      </p:sp>
      <p:sp>
        <p:nvSpPr>
          <p:cNvPr id="95"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96" name="Picture 3" descr="A screenshot of a computer&#10;&#10;AI-generated content may be incorrect."/>
          <p:cNvPicPr/>
          <p:nvPr/>
        </p:nvPicPr>
        <p:blipFill>
          <a:blip r:embed="rId1"/>
          <a:stretch/>
        </p:blipFill>
        <p:spPr>
          <a:xfrm>
            <a:off x="67680" y="1159920"/>
            <a:ext cx="6023880" cy="4444560"/>
          </a:xfrm>
          <a:prstGeom prst="rect">
            <a:avLst/>
          </a:prstGeom>
          <a:ln w="0">
            <a:noFill/>
          </a:ln>
        </p:spPr>
      </p:pic>
      <p:pic>
        <p:nvPicPr>
          <p:cNvPr id="97" name="Picture 5" descr="A screenshot of a computer&#10;&#10;AI-generated content may be incorrect."/>
          <p:cNvPicPr/>
          <p:nvPr/>
        </p:nvPicPr>
        <p:blipFill>
          <a:blip r:embed="rId2"/>
          <a:stretch/>
        </p:blipFill>
        <p:spPr>
          <a:xfrm>
            <a:off x="6099480" y="1159920"/>
            <a:ext cx="6089400" cy="44445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8"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99"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Memory Map</a:t>
            </a:r>
            <a:endParaRPr b="0" lang="en-US" sz="3200" spc="-1" strike="noStrike">
              <a:solidFill>
                <a:srgbClr val="000000"/>
              </a:solidFill>
              <a:latin typeface="Arial"/>
            </a:endParaRPr>
          </a:p>
        </p:txBody>
      </p:sp>
      <p:sp>
        <p:nvSpPr>
          <p:cNvPr id="100"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101" name="Content Placeholder 12" descr="A white rectangular object with text&#10;&#10;AI-generated content may be incorrect."/>
          <p:cNvPicPr/>
          <p:nvPr/>
        </p:nvPicPr>
        <p:blipFill>
          <a:blip r:embed="rId1"/>
          <a:stretch/>
        </p:blipFill>
        <p:spPr>
          <a:xfrm>
            <a:off x="6247080" y="761760"/>
            <a:ext cx="4858200" cy="6075720"/>
          </a:xfrm>
          <a:prstGeom prst="rect">
            <a:avLst/>
          </a:prstGeom>
          <a:ln w="0">
            <a:noFill/>
          </a:ln>
        </p:spPr>
      </p:pic>
      <p:sp>
        <p:nvSpPr>
          <p:cNvPr id="102" name="TextBox 14"/>
          <p:cNvSpPr/>
          <p:nvPr/>
        </p:nvSpPr>
        <p:spPr>
          <a:xfrm>
            <a:off x="597960" y="1403280"/>
            <a:ext cx="5330160" cy="912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Arial"/>
              <a:buChar char="•"/>
            </a:pPr>
            <a:r>
              <a:rPr b="0" lang="en-US" sz="1800" spc="-1" strike="noStrike">
                <a:solidFill>
                  <a:schemeClr val="dk1"/>
                </a:solidFill>
                <a:latin typeface="Aptos"/>
              </a:rPr>
              <a:t>The nRF52833 contains 512 kB of flash memory and 128 kB of RAM that can be used for code and data storage.</a:t>
            </a:r>
            <a:endParaRPr b="0" lang="en-US" sz="1800" spc="-1" strike="noStrike">
              <a:solidFill>
                <a:srgbClr val="000000"/>
              </a:solidFill>
              <a:latin typeface="Arial"/>
            </a:endParaRPr>
          </a:p>
        </p:txBody>
      </p:sp>
      <p:sp>
        <p:nvSpPr>
          <p:cNvPr id="103" name="TextBox 15"/>
          <p:cNvSpPr/>
          <p:nvPr/>
        </p:nvSpPr>
        <p:spPr>
          <a:xfrm>
            <a:off x="597960" y="2668320"/>
            <a:ext cx="5560200" cy="63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Arial"/>
              <a:buChar char="•"/>
            </a:pPr>
            <a:r>
              <a:rPr b="0" lang="en-US" sz="1800" spc="-1" strike="noStrike">
                <a:solidFill>
                  <a:schemeClr val="dk1"/>
                </a:solidFill>
                <a:latin typeface="Aptos"/>
              </a:rPr>
              <a:t>The CPU and peripherals with EasyDMA can access memory</a:t>
            </a:r>
            <a:endParaRPr b="0" lang="en-US" sz="1800" spc="-1" strike="noStrike">
              <a:solidFill>
                <a:srgbClr val="000000"/>
              </a:solidFill>
              <a:latin typeface="Arial"/>
            </a:endParaRPr>
          </a:p>
        </p:txBody>
      </p:sp>
      <p:sp>
        <p:nvSpPr>
          <p:cNvPr id="104" name="TextBox 16"/>
          <p:cNvSpPr/>
          <p:nvPr/>
        </p:nvSpPr>
        <p:spPr>
          <a:xfrm>
            <a:off x="555120" y="3574080"/>
            <a:ext cx="5430600" cy="63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Arial"/>
              <a:buChar char="•"/>
            </a:pPr>
            <a:r>
              <a:rPr b="0" lang="en-US" sz="1800" spc="-1" strike="noStrike">
                <a:solidFill>
                  <a:schemeClr val="dk1"/>
                </a:solidFill>
                <a:latin typeface="Aptos"/>
              </a:rPr>
              <a:t>EasyDMA is a module implemented by some peripherals to gain direct access to Data RAM.</a:t>
            </a:r>
            <a:endParaRPr b="0" lang="en-US" sz="1800" spc="-1" strike="noStrike">
              <a:solidFill>
                <a:srgbClr val="000000"/>
              </a:solidFill>
              <a:latin typeface="Arial"/>
            </a:endParaRPr>
          </a:p>
        </p:txBody>
      </p:sp>
      <p:sp>
        <p:nvSpPr>
          <p:cNvPr id="105" name="TextBox 17"/>
          <p:cNvSpPr/>
          <p:nvPr/>
        </p:nvSpPr>
        <p:spPr>
          <a:xfrm>
            <a:off x="526320" y="4494240"/>
            <a:ext cx="4467240" cy="3639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Arial"/>
              <a:buChar char="•"/>
            </a:pPr>
            <a:r>
              <a:rPr b="0" lang="en-US" sz="1800" spc="-1" strike="noStrike">
                <a:solidFill>
                  <a:schemeClr val="dk1"/>
                </a:solidFill>
                <a:latin typeface="Aptos"/>
              </a:rPr>
              <a:t>EasyDMA is not able to access flash</a:t>
            </a:r>
            <a:endParaRPr b="0" lang="en-US" sz="1800" spc="-1" strike="noStrike">
              <a:solidFill>
                <a:srgbClr val="000000"/>
              </a:solidFill>
              <a:latin typeface="Arial"/>
            </a:endParaRPr>
          </a:p>
        </p:txBody>
      </p:sp>
      <p:sp>
        <p:nvSpPr>
          <p:cNvPr id="106" name="TextBox 18"/>
          <p:cNvSpPr/>
          <p:nvPr/>
        </p:nvSpPr>
        <p:spPr>
          <a:xfrm>
            <a:off x="526320" y="5112720"/>
            <a:ext cx="5330160" cy="14612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Arial"/>
              <a:buChar char="•"/>
            </a:pPr>
            <a:r>
              <a:rPr b="0" lang="en-US" sz="1800" spc="-1" strike="noStrike">
                <a:solidFill>
                  <a:schemeClr val="dk1"/>
                </a:solidFill>
                <a:latin typeface="Aptos"/>
              </a:rPr>
              <a:t>A peripheral can implement multiple EasyDMA instances to provide dedicated channels. For example, for reading and writing of data between the peripheral and RAM.</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7"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08"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EasyDMA</a:t>
            </a:r>
            <a:endParaRPr b="0" lang="en-US" sz="3200" spc="-1" strike="noStrike">
              <a:solidFill>
                <a:srgbClr val="000000"/>
              </a:solidFill>
              <a:latin typeface="Arial"/>
            </a:endParaRPr>
          </a:p>
        </p:txBody>
      </p:sp>
      <p:sp>
        <p:nvSpPr>
          <p:cNvPr id="109"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110" name="Content Placeholder 5" descr="A diagram of a computer process&#10;&#10;AI-generated content may be incorrect."/>
          <p:cNvPicPr/>
          <p:nvPr/>
        </p:nvPicPr>
        <p:blipFill>
          <a:blip r:embed="rId1"/>
          <a:stretch/>
        </p:blipFill>
        <p:spPr>
          <a:xfrm>
            <a:off x="2450160" y="1169640"/>
            <a:ext cx="7565760" cy="54475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11"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12"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Some Extra Details (optional)</a:t>
            </a:r>
            <a:endParaRPr b="0" lang="en-US" sz="3200" spc="-1" strike="noStrike">
              <a:solidFill>
                <a:srgbClr val="000000"/>
              </a:solidFill>
              <a:latin typeface="Arial"/>
            </a:endParaRPr>
          </a:p>
        </p:txBody>
      </p:sp>
      <p:sp>
        <p:nvSpPr>
          <p:cNvPr id="113"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114" name="Picture 11" descr="A diagram of a computer&#10;&#10;AI-generated content may be incorrect."/>
          <p:cNvPicPr/>
          <p:nvPr/>
        </p:nvPicPr>
        <p:blipFill>
          <a:blip r:embed="rId1"/>
          <a:stretch/>
        </p:blipFill>
        <p:spPr>
          <a:xfrm>
            <a:off x="2389320" y="1320480"/>
            <a:ext cx="6952320" cy="45900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15"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16"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ea typeface="Aptos Display"/>
              </a:rPr>
              <a:t>Real-time debug</a:t>
            </a:r>
            <a:endParaRPr b="0" lang="en-US" sz="3200" spc="-1" strike="noStrike">
              <a:solidFill>
                <a:srgbClr val="000000"/>
              </a:solidFill>
              <a:latin typeface="Arial"/>
            </a:endParaRPr>
          </a:p>
        </p:txBody>
      </p:sp>
      <p:sp>
        <p:nvSpPr>
          <p:cNvPr id="117"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18" name="TextBox 2"/>
          <p:cNvSpPr/>
          <p:nvPr/>
        </p:nvSpPr>
        <p:spPr>
          <a:xfrm>
            <a:off x="253080" y="1115640"/>
            <a:ext cx="5142960" cy="28328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Arial"/>
              <a:buChar char="•"/>
            </a:pPr>
            <a:r>
              <a:rPr b="0" lang="en-US" sz="1800" spc="-1" strike="noStrike">
                <a:solidFill>
                  <a:schemeClr val="dk1"/>
                </a:solidFill>
                <a:latin typeface="Aptos"/>
              </a:rPr>
              <a:t>The nRF52833 supports real-time debugging. </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Real-time debugging allows interrupts to execute to completion in real time when breakpoints are set in thread mode or lower priority interrupts. </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We will use this feature through our VS code extension</a:t>
            </a:r>
            <a:endParaRPr b="0" lang="en-US" sz="1800" spc="-1" strike="noStrike">
              <a:solidFill>
                <a:srgbClr val="000000"/>
              </a:solidFill>
              <a:latin typeface="Arial"/>
            </a:endParaRPr>
          </a:p>
        </p:txBody>
      </p:sp>
      <p:pic>
        <p:nvPicPr>
          <p:cNvPr id="119" name="Picture 3" descr="A diagram of a computer&#10;&#10;AI-generated content may be incorrect."/>
          <p:cNvPicPr/>
          <p:nvPr/>
        </p:nvPicPr>
        <p:blipFill>
          <a:blip r:embed="rId1"/>
          <a:stretch/>
        </p:blipFill>
        <p:spPr>
          <a:xfrm>
            <a:off x="5086800" y="3274920"/>
            <a:ext cx="6996960" cy="34621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0"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21"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ea typeface="Aptos Display"/>
              </a:rPr>
              <a:t>Peripherals</a:t>
            </a:r>
            <a:endParaRPr b="0" lang="en-US" sz="3200" spc="-1" strike="noStrike">
              <a:solidFill>
                <a:srgbClr val="000000"/>
              </a:solidFill>
              <a:latin typeface="Arial"/>
            </a:endParaRPr>
          </a:p>
        </p:txBody>
      </p:sp>
      <p:sp>
        <p:nvSpPr>
          <p:cNvPr id="122"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23" name="TextBox 5"/>
          <p:cNvSpPr/>
          <p:nvPr/>
        </p:nvSpPr>
        <p:spPr>
          <a:xfrm>
            <a:off x="353520" y="1158840"/>
            <a:ext cx="4970520" cy="54032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ts val="2324"/>
              </a:lnSpc>
            </a:pPr>
            <a:r>
              <a:rPr b="0" lang="en-US" sz="1800" spc="-1" strike="noStrike">
                <a:solidFill>
                  <a:schemeClr val="dk1"/>
                </a:solidFill>
                <a:latin typeface="Aptos"/>
              </a:rPr>
              <a:t>The nRF52833 is loaded with peripherals like:</a:t>
            </a:r>
            <a:endParaRPr b="0" lang="en-US" sz="1800" spc="-1" strike="noStrike">
              <a:solidFill>
                <a:srgbClr val="000000"/>
              </a:solidFill>
              <a:latin typeface="Arial"/>
            </a:endParaRPr>
          </a:p>
          <a:p>
            <a:pPr defTabSz="914400">
              <a:lnSpc>
                <a:spcPts val="2324"/>
              </a:lnSpc>
            </a:pPr>
            <a:endParaRPr b="0" lang="en-US" sz="1800" spc="-1" strike="noStrike">
              <a:solidFill>
                <a:srgbClr val="000000"/>
              </a:solidFill>
              <a:latin typeface="Arial"/>
            </a:endParaRPr>
          </a:p>
          <a:p>
            <a:pPr marL="285840" indent="-285840" defTabSz="914400">
              <a:lnSpc>
                <a:spcPts val="2324"/>
              </a:lnSpc>
              <a:buClr>
                <a:srgbClr val="000000"/>
              </a:buClr>
              <a:buFont typeface="Arial"/>
              <a:buChar char="•"/>
            </a:pPr>
            <a:r>
              <a:rPr b="0" lang="en-US" sz="1800" spc="-1" strike="noStrike">
                <a:solidFill>
                  <a:schemeClr val="dk1"/>
                </a:solidFill>
                <a:latin typeface="Aptos"/>
              </a:rPr>
              <a:t>Comparators</a:t>
            </a:r>
            <a:endParaRPr b="0" lang="en-US" sz="1800" spc="-1" strike="noStrike">
              <a:solidFill>
                <a:srgbClr val="000000"/>
              </a:solidFill>
              <a:latin typeface="Arial"/>
            </a:endParaRPr>
          </a:p>
          <a:p>
            <a:pPr marL="285840" indent="-285840" defTabSz="914400">
              <a:lnSpc>
                <a:spcPts val="2324"/>
              </a:lnSpc>
              <a:buClr>
                <a:srgbClr val="000000"/>
              </a:buClr>
              <a:buFont typeface="Arial"/>
              <a:buChar char="•"/>
            </a:pPr>
            <a:r>
              <a:rPr b="1" lang="en-US" sz="1800" spc="-1" strike="noStrike">
                <a:solidFill>
                  <a:schemeClr val="dk1"/>
                </a:solidFill>
                <a:latin typeface="Aptos"/>
              </a:rPr>
              <a:t>GPIOs   (general purpose input output pins)</a:t>
            </a:r>
            <a:endParaRPr b="0" lang="en-US" sz="1800" spc="-1" strike="noStrike">
              <a:solidFill>
                <a:srgbClr val="000000"/>
              </a:solidFill>
              <a:latin typeface="Arial"/>
            </a:endParaRPr>
          </a:p>
          <a:p>
            <a:pPr marL="285840" indent="-285840" defTabSz="914400">
              <a:lnSpc>
                <a:spcPts val="2324"/>
              </a:lnSpc>
              <a:buClr>
                <a:srgbClr val="000000"/>
              </a:buClr>
              <a:buFont typeface="Arial"/>
              <a:buChar char="•"/>
            </a:pPr>
            <a:r>
              <a:rPr b="1" lang="en-US" sz="1800" spc="-1" strike="noStrike">
                <a:solidFill>
                  <a:schemeClr val="dk1"/>
                </a:solidFill>
                <a:latin typeface="Aptos"/>
              </a:rPr>
              <a:t>GPIOTEs  (GPIO tasks and events)</a:t>
            </a:r>
            <a:endParaRPr b="0" lang="en-US" sz="1800" spc="-1" strike="noStrike">
              <a:solidFill>
                <a:srgbClr val="000000"/>
              </a:solidFill>
              <a:latin typeface="Arial"/>
            </a:endParaRPr>
          </a:p>
          <a:p>
            <a:pPr marL="285840" indent="-285840" defTabSz="914400">
              <a:lnSpc>
                <a:spcPts val="2324"/>
              </a:lnSpc>
              <a:buClr>
                <a:srgbClr val="000000"/>
              </a:buClr>
              <a:buFont typeface="Arial"/>
              <a:buChar char="•"/>
            </a:pPr>
            <a:r>
              <a:rPr b="1" lang="en-US" sz="1800" spc="-1" strike="noStrike">
                <a:solidFill>
                  <a:schemeClr val="dk1"/>
                </a:solidFill>
                <a:latin typeface="Aptos"/>
              </a:rPr>
              <a:t>PWM (pulse width modulation)</a:t>
            </a:r>
            <a:endParaRPr b="0" lang="en-US" sz="1800" spc="-1" strike="noStrike">
              <a:solidFill>
                <a:srgbClr val="000000"/>
              </a:solidFill>
              <a:latin typeface="Arial"/>
            </a:endParaRPr>
          </a:p>
          <a:p>
            <a:pPr marL="285840" indent="-285840" defTabSz="914400">
              <a:lnSpc>
                <a:spcPts val="2324"/>
              </a:lnSpc>
              <a:buClr>
                <a:srgbClr val="000000"/>
              </a:buClr>
              <a:buFont typeface="Arial"/>
              <a:buChar char="•"/>
            </a:pPr>
            <a:r>
              <a:rPr b="0" lang="en-US" sz="1800" spc="-1" strike="noStrike">
                <a:solidFill>
                  <a:schemeClr val="dk1"/>
                </a:solidFill>
                <a:latin typeface="Aptos"/>
              </a:rPr>
              <a:t>Radio (2.4 GHz)</a:t>
            </a:r>
            <a:endParaRPr b="0" lang="en-US" sz="1800" spc="-1" strike="noStrike">
              <a:solidFill>
                <a:srgbClr val="000000"/>
              </a:solidFill>
              <a:latin typeface="Arial"/>
            </a:endParaRPr>
          </a:p>
          <a:p>
            <a:pPr marL="285840" indent="-285840" defTabSz="914400">
              <a:lnSpc>
                <a:spcPts val="2324"/>
              </a:lnSpc>
              <a:buClr>
                <a:srgbClr val="000000"/>
              </a:buClr>
              <a:buFont typeface="Arial"/>
              <a:buChar char="•"/>
            </a:pPr>
            <a:r>
              <a:rPr b="0" lang="en-US" sz="1800" spc="-1" strike="noStrike">
                <a:solidFill>
                  <a:schemeClr val="dk1"/>
                </a:solidFill>
                <a:latin typeface="Aptos"/>
              </a:rPr>
              <a:t>RNG (Random Number Generator)</a:t>
            </a:r>
            <a:endParaRPr b="0" lang="en-US" sz="1800" spc="-1" strike="noStrike">
              <a:solidFill>
                <a:srgbClr val="000000"/>
              </a:solidFill>
              <a:latin typeface="Arial"/>
            </a:endParaRPr>
          </a:p>
          <a:p>
            <a:pPr marL="285840" indent="-285840" defTabSz="914400">
              <a:lnSpc>
                <a:spcPts val="2324"/>
              </a:lnSpc>
              <a:buClr>
                <a:srgbClr val="000000"/>
              </a:buClr>
              <a:buFont typeface="Arial"/>
              <a:buChar char="•"/>
            </a:pPr>
            <a:r>
              <a:rPr b="0" lang="en-US" sz="1800" spc="-1" strike="noStrike">
                <a:solidFill>
                  <a:schemeClr val="dk1"/>
                </a:solidFill>
                <a:latin typeface="Aptos"/>
              </a:rPr>
              <a:t>RTC (Real Time Counter)</a:t>
            </a:r>
            <a:endParaRPr b="0" lang="en-US" sz="1800" spc="-1" strike="noStrike">
              <a:solidFill>
                <a:srgbClr val="000000"/>
              </a:solidFill>
              <a:latin typeface="Arial"/>
            </a:endParaRPr>
          </a:p>
          <a:p>
            <a:pPr marL="285840" indent="-285840" defTabSz="914400">
              <a:lnSpc>
                <a:spcPts val="2324"/>
              </a:lnSpc>
              <a:buClr>
                <a:srgbClr val="000000"/>
              </a:buClr>
              <a:buFont typeface="Arial"/>
              <a:buChar char="•"/>
            </a:pPr>
            <a:r>
              <a:rPr b="0" lang="en-US" sz="1800" spc="-1" strike="noStrike">
                <a:solidFill>
                  <a:schemeClr val="dk1"/>
                </a:solidFill>
                <a:latin typeface="Aptos"/>
              </a:rPr>
              <a:t>SPI (Serial Peripheral Interface )</a:t>
            </a:r>
            <a:endParaRPr b="0" lang="en-US" sz="1800" spc="-1" strike="noStrike">
              <a:solidFill>
                <a:srgbClr val="000000"/>
              </a:solidFill>
              <a:latin typeface="Arial"/>
            </a:endParaRPr>
          </a:p>
          <a:p>
            <a:pPr marL="285840" indent="-285840" defTabSz="914400">
              <a:lnSpc>
                <a:spcPts val="2324"/>
              </a:lnSpc>
              <a:buClr>
                <a:srgbClr val="000000"/>
              </a:buClr>
              <a:buFont typeface="Arial"/>
              <a:buChar char="•"/>
            </a:pPr>
            <a:r>
              <a:rPr b="0" lang="en-US" sz="1800" spc="-1" strike="noStrike">
                <a:solidFill>
                  <a:schemeClr val="dk1"/>
                </a:solidFill>
                <a:latin typeface="Aptos"/>
              </a:rPr>
              <a:t>Timers</a:t>
            </a:r>
            <a:endParaRPr b="0" lang="en-US" sz="1800" spc="-1" strike="noStrike">
              <a:solidFill>
                <a:srgbClr val="000000"/>
              </a:solidFill>
              <a:latin typeface="Arial"/>
            </a:endParaRPr>
          </a:p>
          <a:p>
            <a:pPr marL="285840" indent="-285840" defTabSz="914400">
              <a:lnSpc>
                <a:spcPts val="2324"/>
              </a:lnSpc>
              <a:buClr>
                <a:srgbClr val="000000"/>
              </a:buClr>
              <a:buFont typeface="Arial"/>
              <a:buChar char="•"/>
            </a:pPr>
            <a:r>
              <a:rPr b="1" lang="en-US" sz="1800" spc="-1" strike="noStrike">
                <a:solidFill>
                  <a:schemeClr val="dk1"/>
                </a:solidFill>
                <a:latin typeface="Aptos"/>
              </a:rPr>
              <a:t>I2C communication module</a:t>
            </a:r>
            <a:endParaRPr b="0" lang="en-US" sz="1800" spc="-1" strike="noStrike">
              <a:solidFill>
                <a:srgbClr val="000000"/>
              </a:solidFill>
              <a:latin typeface="Arial"/>
            </a:endParaRPr>
          </a:p>
          <a:p>
            <a:pPr marL="285840" indent="-285840" defTabSz="914400">
              <a:lnSpc>
                <a:spcPts val="2324"/>
              </a:lnSpc>
              <a:buClr>
                <a:srgbClr val="000000"/>
              </a:buClr>
              <a:buFont typeface="Arial"/>
              <a:buChar char="•"/>
            </a:pPr>
            <a:r>
              <a:rPr b="1" lang="en-US" sz="1800" spc="-1" strike="noStrike">
                <a:solidFill>
                  <a:schemeClr val="dk1"/>
                </a:solidFill>
                <a:latin typeface="Aptos"/>
              </a:rPr>
              <a:t>EasyDMA</a:t>
            </a:r>
            <a:endParaRPr b="0" lang="en-US" sz="1800" spc="-1" strike="noStrike">
              <a:solidFill>
                <a:srgbClr val="000000"/>
              </a:solidFill>
              <a:latin typeface="Arial"/>
            </a:endParaRPr>
          </a:p>
          <a:p>
            <a:pPr defTabSz="914400">
              <a:lnSpc>
                <a:spcPts val="2324"/>
              </a:lnSpc>
            </a:pPr>
            <a:endParaRPr b="0" lang="en-US" sz="1800" spc="-1" strike="noStrike">
              <a:solidFill>
                <a:srgbClr val="000000"/>
              </a:solidFill>
              <a:latin typeface="Arial"/>
            </a:endParaRPr>
          </a:p>
          <a:p>
            <a:pPr defTabSz="914400">
              <a:lnSpc>
                <a:spcPts val="2324"/>
              </a:lnSpc>
            </a:pPr>
            <a:r>
              <a:rPr b="0" lang="en-US" sz="1100" spc="-1" strike="noStrike">
                <a:solidFill>
                  <a:schemeClr val="dk1"/>
                </a:solidFill>
                <a:latin typeface="Aptos"/>
              </a:rPr>
              <a:t>*The peripherals in bold are important ones and relatively easy to work with</a:t>
            </a:r>
            <a:endParaRPr b="0" lang="en-US"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4"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25"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ea typeface="Aptos Display"/>
              </a:rPr>
              <a:t>Peripheral interface</a:t>
            </a:r>
            <a:endParaRPr b="0" lang="en-US" sz="3200" spc="-1" strike="noStrike">
              <a:solidFill>
                <a:srgbClr val="000000"/>
              </a:solidFill>
              <a:latin typeface="Arial"/>
            </a:endParaRPr>
          </a:p>
        </p:txBody>
      </p:sp>
      <p:sp>
        <p:nvSpPr>
          <p:cNvPr id="126"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27" name="TextBox 5"/>
          <p:cNvSpPr/>
          <p:nvPr/>
        </p:nvSpPr>
        <p:spPr>
          <a:xfrm>
            <a:off x="353520" y="1158840"/>
            <a:ext cx="4970520" cy="58503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Peripherals are controlled by the CPU by writing to configuration registers and task registers.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Peripheral events are indicated to the CPU by event registers and interrupts if they are configured for a given event.</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Every peripheral is assigned a fixed block of 0x1000 bytes of address space, which is equal to 1024 x 32 bit registers.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Most peripherals feature an ENABLE register. </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The peripheral must be enabled before tasks and events can be used.</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1" lang="en-US" sz="1800" spc="-1" strike="noStrike" u="sng">
                <a:solidFill>
                  <a:schemeClr val="dk1"/>
                </a:solidFill>
                <a:uFillTx/>
                <a:latin typeface="Aptos"/>
                <a:ea typeface="Aptos"/>
              </a:rPr>
              <a:t>Peripherals access the memory using EasyDMA (easy direct memory access)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128" name="Picture 7" descr="A table with text and numbers&#10;&#10;AI-generated content may be incorrect."/>
          <p:cNvPicPr/>
          <p:nvPr/>
        </p:nvPicPr>
        <p:blipFill>
          <a:blip r:embed="rId1"/>
          <a:srcRect l="-119" t="0" r="10544" b="-34"/>
          <a:stretch/>
        </p:blipFill>
        <p:spPr>
          <a:xfrm>
            <a:off x="5310360" y="1006200"/>
            <a:ext cx="6863040" cy="3394080"/>
          </a:xfrm>
          <a:prstGeom prst="rect">
            <a:avLst/>
          </a:prstGeom>
          <a:ln w="0">
            <a:noFill/>
          </a:ln>
        </p:spPr>
      </p:pic>
      <p:sp>
        <p:nvSpPr>
          <p:cNvPr id="129" name="Rectangle: Rounded Corners 9"/>
          <p:cNvSpPr/>
          <p:nvPr/>
        </p:nvSpPr>
        <p:spPr>
          <a:xfrm>
            <a:off x="5329440" y="3948840"/>
            <a:ext cx="5928120" cy="464400"/>
          </a:xfrm>
          <a:prstGeom prst="roundRect">
            <a:avLst>
              <a:gd name="adj" fmla="val 16667"/>
            </a:avLst>
          </a:prstGeom>
          <a:no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30" name="Rectangle: Rounded Corners 10"/>
          <p:cNvSpPr/>
          <p:nvPr/>
        </p:nvSpPr>
        <p:spPr>
          <a:xfrm>
            <a:off x="5315040" y="1777680"/>
            <a:ext cx="5942520" cy="637200"/>
          </a:xfrm>
          <a:prstGeom prst="roundRect">
            <a:avLst>
              <a:gd name="adj" fmla="val 16667"/>
            </a:avLst>
          </a:prstGeom>
          <a:no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131" name="Picture 11" descr="A table with text on it&#10;&#10;AI-generated content may be incorrect."/>
          <p:cNvPicPr/>
          <p:nvPr/>
        </p:nvPicPr>
        <p:blipFill>
          <a:blip r:embed="rId2"/>
          <a:srcRect l="110" t="0" r="8225" b="2579"/>
          <a:stretch/>
        </p:blipFill>
        <p:spPr>
          <a:xfrm>
            <a:off x="5313600" y="4512240"/>
            <a:ext cx="6878160" cy="2160720"/>
          </a:xfrm>
          <a:prstGeom prst="rect">
            <a:avLst/>
          </a:prstGeom>
          <a:ln w="0">
            <a:noFill/>
          </a:ln>
        </p:spPr>
      </p:pic>
      <p:sp>
        <p:nvSpPr>
          <p:cNvPr id="132" name="Rectangle: Rounded Corners 12"/>
          <p:cNvSpPr/>
          <p:nvPr/>
        </p:nvSpPr>
        <p:spPr>
          <a:xfrm>
            <a:off x="5300640" y="4509360"/>
            <a:ext cx="5956920" cy="277560"/>
          </a:xfrm>
          <a:prstGeom prst="roundRect">
            <a:avLst>
              <a:gd name="adj" fmla="val 16667"/>
            </a:avLst>
          </a:prstGeom>
          <a:no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33" name="Rectangle: Rounded Corners 13"/>
          <p:cNvSpPr/>
          <p:nvPr/>
        </p:nvSpPr>
        <p:spPr>
          <a:xfrm>
            <a:off x="5300640" y="5803560"/>
            <a:ext cx="5942520" cy="435960"/>
          </a:xfrm>
          <a:prstGeom prst="roundRect">
            <a:avLst>
              <a:gd name="adj" fmla="val 16667"/>
            </a:avLst>
          </a:prstGeom>
          <a:no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34"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35"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ea typeface="Aptos Display"/>
              </a:rPr>
              <a:t>Tasks and Events</a:t>
            </a:r>
            <a:endParaRPr b="0" lang="en-US" sz="3200" spc="-1" strike="noStrike">
              <a:solidFill>
                <a:srgbClr val="000000"/>
              </a:solidFill>
              <a:latin typeface="Arial"/>
            </a:endParaRPr>
          </a:p>
        </p:txBody>
      </p:sp>
      <p:sp>
        <p:nvSpPr>
          <p:cNvPr id="136"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37" name="TextBox 5"/>
          <p:cNvSpPr/>
          <p:nvPr/>
        </p:nvSpPr>
        <p:spPr>
          <a:xfrm>
            <a:off x="569520" y="1532520"/>
            <a:ext cx="4970520" cy="33814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Tasks are used to trigger actions in a peripheral.  </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A peripheral can implement multiple tasks with each task having a separate register in that peripheral's task register group.</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A task is triggered when firmware writes 1 to the task register, or when the peripheral itself or another peripheral toggles the corresponding task signal.</a:t>
            </a:r>
            <a:endParaRPr b="0" lang="en-US" sz="1800" spc="-1" strike="noStrike">
              <a:solidFill>
                <a:srgbClr val="000000"/>
              </a:solidFill>
              <a:latin typeface="Arial"/>
            </a:endParaRPr>
          </a:p>
        </p:txBody>
      </p:sp>
      <p:sp>
        <p:nvSpPr>
          <p:cNvPr id="138" name="TextBox 2"/>
          <p:cNvSpPr/>
          <p:nvPr/>
        </p:nvSpPr>
        <p:spPr>
          <a:xfrm>
            <a:off x="6032880" y="1532520"/>
            <a:ext cx="5689440" cy="31071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Arial"/>
              <a:buChar char="•"/>
            </a:pPr>
            <a:r>
              <a:rPr b="0" lang="en-US" sz="1800" spc="-1" strike="noStrike">
                <a:solidFill>
                  <a:schemeClr val="dk1"/>
                </a:solidFill>
                <a:latin typeface="Aptos"/>
              </a:rPr>
              <a:t>Events are used to notify peripherals and the CPU about events that have happened</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For example, a state change in a peripheral.</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 </a:t>
            </a:r>
            <a:r>
              <a:rPr b="0" lang="en-US" sz="1800" spc="-1" strike="noStrike">
                <a:solidFill>
                  <a:schemeClr val="dk1"/>
                </a:solidFill>
                <a:latin typeface="Aptos"/>
              </a:rPr>
              <a:t>A peripheral may generate multiple events with each event having a separate register in that peripheral’s event register group.</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An event register is only cleared when firmware writes 0 to it.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39"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40"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ea typeface="Aptos Display"/>
              </a:rPr>
              <a:t>Example : Dummy Peripheral</a:t>
            </a:r>
            <a:endParaRPr b="0" lang="en-US" sz="3200" spc="-1" strike="noStrike">
              <a:solidFill>
                <a:srgbClr val="000000"/>
              </a:solidFill>
              <a:latin typeface="Arial"/>
            </a:endParaRPr>
          </a:p>
        </p:txBody>
      </p:sp>
      <p:sp>
        <p:nvSpPr>
          <p:cNvPr id="141"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42" name="TextBox 7"/>
          <p:cNvSpPr/>
          <p:nvPr/>
        </p:nvSpPr>
        <p:spPr>
          <a:xfrm>
            <a:off x="155160" y="790920"/>
            <a:ext cx="11495520" cy="11869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pc="-1" strike="noStrike">
                <a:solidFill>
                  <a:schemeClr val="dk1"/>
                </a:solidFill>
                <a:latin typeface="Aptos"/>
              </a:rPr>
              <a:t>Lets, say our dummy peripheral has the base address of 0x30004000 and there are several registers that control this peripheral . One of them is shown below:</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143" name="Picture 9" descr="A blue rectangle with black text&#10;&#10;AI-generated content may be incorrect."/>
          <p:cNvPicPr/>
          <p:nvPr/>
        </p:nvPicPr>
        <p:blipFill>
          <a:blip r:embed="rId1"/>
          <a:srcRect l="-45" t="73" r="33187" b="-8624"/>
          <a:stretch/>
        </p:blipFill>
        <p:spPr>
          <a:xfrm>
            <a:off x="138960" y="1569240"/>
            <a:ext cx="6603120" cy="820080"/>
          </a:xfrm>
          <a:prstGeom prst="rect">
            <a:avLst/>
          </a:prstGeom>
          <a:ln w="0">
            <a:noFill/>
          </a:ln>
        </p:spPr>
      </p:pic>
      <p:sp>
        <p:nvSpPr>
          <p:cNvPr id="144" name="TextBox 10"/>
          <p:cNvSpPr/>
          <p:nvPr/>
        </p:nvSpPr>
        <p:spPr>
          <a:xfrm>
            <a:off x="6809040" y="1690920"/>
            <a:ext cx="4769280" cy="5770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600" spc="-1" strike="noStrike">
                <a:solidFill>
                  <a:schemeClr val="dk1"/>
                </a:solidFill>
                <a:latin typeface="Aptos"/>
              </a:rPr>
              <a:t>Real address of this register in memory will be:  Base + Offset = 0x30004514</a:t>
            </a:r>
            <a:endParaRPr b="0" lang="en-US" sz="1600" spc="-1" strike="noStrike">
              <a:solidFill>
                <a:srgbClr val="000000"/>
              </a:solidFill>
              <a:latin typeface="Arial"/>
            </a:endParaRPr>
          </a:p>
        </p:txBody>
      </p:sp>
      <p:sp>
        <p:nvSpPr>
          <p:cNvPr id="145" name="TextBox 13"/>
          <p:cNvSpPr/>
          <p:nvPr/>
        </p:nvSpPr>
        <p:spPr>
          <a:xfrm>
            <a:off x="8821800" y="2352240"/>
            <a:ext cx="3159000" cy="4517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ts val="2324"/>
              </a:lnSpc>
            </a:pPr>
            <a:r>
              <a:rPr b="0" lang="en-US" sz="1800" spc="-1" strike="noStrike">
                <a:solidFill>
                  <a:schemeClr val="dk1"/>
                </a:solidFill>
                <a:latin typeface="Aptos"/>
              </a:rPr>
              <a:t>As you can see there are some special bits that hold some important meaning.</a:t>
            </a:r>
            <a:endParaRPr b="0" lang="en-US" sz="1800" spc="-1" strike="noStrike">
              <a:solidFill>
                <a:srgbClr val="000000"/>
              </a:solidFill>
              <a:latin typeface="Arial"/>
            </a:endParaRPr>
          </a:p>
          <a:p>
            <a:pPr defTabSz="914400">
              <a:lnSpc>
                <a:spcPts val="2324"/>
              </a:lnSpc>
            </a:pPr>
            <a:endParaRPr b="0" lang="en-US" sz="1800" spc="-1" strike="noStrike">
              <a:solidFill>
                <a:srgbClr val="000000"/>
              </a:solidFill>
              <a:latin typeface="Arial"/>
            </a:endParaRPr>
          </a:p>
          <a:p>
            <a:pPr defTabSz="914400">
              <a:lnSpc>
                <a:spcPts val="2324"/>
              </a:lnSpc>
            </a:pPr>
            <a:r>
              <a:rPr b="0" lang="en-US" sz="1800" spc="-1" strike="noStrike">
                <a:solidFill>
                  <a:schemeClr val="dk1"/>
                </a:solidFill>
                <a:latin typeface="Aptos"/>
              </a:rPr>
              <a:t>We can configure our peripherals using such registers.</a:t>
            </a:r>
            <a:endParaRPr b="0" lang="en-US" sz="1800" spc="-1" strike="noStrike">
              <a:solidFill>
                <a:srgbClr val="000000"/>
              </a:solidFill>
              <a:latin typeface="Arial"/>
            </a:endParaRPr>
          </a:p>
          <a:p>
            <a:pPr defTabSz="914400">
              <a:lnSpc>
                <a:spcPts val="2324"/>
              </a:lnSpc>
            </a:pPr>
            <a:endParaRPr b="0" lang="en-US" sz="1800" spc="-1" strike="noStrike">
              <a:solidFill>
                <a:srgbClr val="000000"/>
              </a:solidFill>
              <a:latin typeface="Arial"/>
            </a:endParaRPr>
          </a:p>
          <a:p>
            <a:pPr defTabSz="914400">
              <a:lnSpc>
                <a:spcPts val="2324"/>
              </a:lnSpc>
            </a:pPr>
            <a:r>
              <a:rPr b="0" lang="en-US" sz="1800" spc="-1" strike="noStrike">
                <a:solidFill>
                  <a:schemeClr val="dk1"/>
                </a:solidFill>
                <a:latin typeface="Aptos"/>
              </a:rPr>
              <a:t>The peripheral will continuously access this register using easyDMA and make the necessary changes as soon as the CPU makes changes in the content of the register </a:t>
            </a:r>
            <a:endParaRPr b="0" lang="en-US" sz="1800" spc="-1" strike="noStrike">
              <a:solidFill>
                <a:srgbClr val="000000"/>
              </a:solidFill>
              <a:latin typeface="Arial"/>
            </a:endParaRPr>
          </a:p>
        </p:txBody>
      </p:sp>
      <p:pic>
        <p:nvPicPr>
          <p:cNvPr id="146" name="Picture 14" descr="A screenshot of a computer&#10;&#10;AI-generated content may be incorrect."/>
          <p:cNvPicPr/>
          <p:nvPr/>
        </p:nvPicPr>
        <p:blipFill>
          <a:blip r:embed="rId2"/>
          <a:stretch/>
        </p:blipFill>
        <p:spPr>
          <a:xfrm>
            <a:off x="240120" y="2346120"/>
            <a:ext cx="8590680" cy="42782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7"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48"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Controlling GPIOS</a:t>
            </a:r>
            <a:endParaRPr b="0" lang="en-US" sz="3200" spc="-1" strike="noStrike">
              <a:solidFill>
                <a:srgbClr val="000000"/>
              </a:solidFill>
              <a:latin typeface="Arial"/>
            </a:endParaRPr>
          </a:p>
        </p:txBody>
      </p:sp>
      <p:sp>
        <p:nvSpPr>
          <p:cNvPr id="149"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50" name="TextBox 3"/>
          <p:cNvSpPr/>
          <p:nvPr/>
        </p:nvSpPr>
        <p:spPr>
          <a:xfrm>
            <a:off x="573840" y="977040"/>
            <a:ext cx="10918080" cy="28328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Arial"/>
              <a:buChar char="•"/>
            </a:pPr>
            <a:r>
              <a:rPr b="0" lang="en-US" sz="1800" spc="-1" strike="noStrike">
                <a:solidFill>
                  <a:schemeClr val="dk1"/>
                </a:solidFill>
                <a:latin typeface="Aptos"/>
              </a:rPr>
              <a:t>The general purpose input/output pins (GPIOs) are grouped 2 Ports with each port having up to 32 GPIOs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 </a:t>
            </a:r>
            <a:r>
              <a:rPr b="0" lang="en-US" sz="1800" spc="-1" strike="noStrike">
                <a:solidFill>
                  <a:schemeClr val="dk1"/>
                </a:solidFill>
                <a:latin typeface="Aptos"/>
                <a:ea typeface="Aptos"/>
              </a:rPr>
              <a:t>The GPIO port peripheral implements up to 32 pins, PIN0 through PIN31. Each of these pins can be individually configured in the PIN_CNF[n] registers (n=0..31)</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151" name="Picture 5" descr="A diagram of a machine&#10;&#10;AI-generated content may be incorrect."/>
          <p:cNvPicPr/>
          <p:nvPr/>
        </p:nvPicPr>
        <p:blipFill>
          <a:blip r:embed="rId1"/>
          <a:stretch/>
        </p:blipFill>
        <p:spPr>
          <a:xfrm>
            <a:off x="384120" y="2483280"/>
            <a:ext cx="11703240" cy="37069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2"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53"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Hardware</a:t>
            </a:r>
            <a:endParaRPr b="0" lang="en-US" sz="3200" spc="-1" strike="noStrike">
              <a:solidFill>
                <a:srgbClr val="000000"/>
              </a:solidFill>
              <a:latin typeface="Arial"/>
            </a:endParaRPr>
          </a:p>
        </p:txBody>
      </p:sp>
      <p:pic>
        <p:nvPicPr>
          <p:cNvPr id="54" name="Content Placeholder 3" descr="A diagram of a micro usb&#10;&#10;AI-generated content may be incorrect."/>
          <p:cNvPicPr/>
          <p:nvPr/>
        </p:nvPicPr>
        <p:blipFill>
          <a:blip r:embed="rId1"/>
          <a:stretch/>
        </p:blipFill>
        <p:spPr>
          <a:xfrm>
            <a:off x="2160" y="1536120"/>
            <a:ext cx="11895480" cy="4648680"/>
          </a:xfrm>
          <a:prstGeom prst="rect">
            <a:avLst/>
          </a:prstGeom>
          <a:ln w="0">
            <a:noFill/>
          </a:ln>
        </p:spPr>
      </p:pic>
      <p:sp>
        <p:nvSpPr>
          <p:cNvPr id="55"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2"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53"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Controlling GPIOS</a:t>
            </a:r>
            <a:endParaRPr b="0" lang="en-US" sz="3200" spc="-1" strike="noStrike">
              <a:solidFill>
                <a:srgbClr val="000000"/>
              </a:solidFill>
              <a:latin typeface="Arial"/>
            </a:endParaRPr>
          </a:p>
        </p:txBody>
      </p:sp>
      <p:sp>
        <p:nvSpPr>
          <p:cNvPr id="154"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55" name="TextBox 3"/>
          <p:cNvSpPr/>
          <p:nvPr/>
        </p:nvSpPr>
        <p:spPr>
          <a:xfrm>
            <a:off x="573840" y="977040"/>
            <a:ext cx="10918080" cy="28328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Arial"/>
              <a:buChar char="•"/>
            </a:pPr>
            <a:r>
              <a:rPr b="0" lang="en-US" sz="1800" spc="-1" strike="noStrike">
                <a:solidFill>
                  <a:schemeClr val="dk1"/>
                </a:solidFill>
                <a:latin typeface="Aptos"/>
              </a:rPr>
              <a:t>The general purpose input/output pins (GPIOs) are grouped 2 Ports with each port having up to 32 GPIOs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 </a:t>
            </a:r>
            <a:r>
              <a:rPr b="0" lang="en-US" sz="1800" spc="-1" strike="noStrike">
                <a:solidFill>
                  <a:schemeClr val="dk1"/>
                </a:solidFill>
                <a:latin typeface="Aptos"/>
                <a:ea typeface="Aptos"/>
              </a:rPr>
              <a:t>The GPIO port peripheral implements up to 32 pins, PIN0 through PIN31. Each of these pins can be individually configured in the PIN_CNF[n] registers (n=0..31)</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156" name="Picture 2" descr="A screenshot of a computer&#10;&#10;AI-generated content may be incorrect."/>
          <p:cNvPicPr/>
          <p:nvPr/>
        </p:nvPicPr>
        <p:blipFill>
          <a:blip r:embed="rId1"/>
          <a:stretch/>
        </p:blipFill>
        <p:spPr>
          <a:xfrm>
            <a:off x="766800" y="2536200"/>
            <a:ext cx="10657440" cy="307548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7"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58"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Controlling GPIOS</a:t>
            </a:r>
            <a:endParaRPr b="0" lang="en-US" sz="3200" spc="-1" strike="noStrike">
              <a:solidFill>
                <a:srgbClr val="000000"/>
              </a:solidFill>
              <a:latin typeface="Arial"/>
            </a:endParaRPr>
          </a:p>
        </p:txBody>
      </p:sp>
      <p:sp>
        <p:nvSpPr>
          <p:cNvPr id="159"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60" name="TextBox 3"/>
          <p:cNvSpPr/>
          <p:nvPr/>
        </p:nvSpPr>
        <p:spPr>
          <a:xfrm>
            <a:off x="573840" y="977040"/>
            <a:ext cx="10918080" cy="63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Arial"/>
              <a:buChar char="•"/>
            </a:pPr>
            <a:r>
              <a:rPr b="0" lang="en-US" sz="1800" spc="-1" strike="noStrike">
                <a:solidFill>
                  <a:schemeClr val="dk1"/>
                </a:solidFill>
                <a:latin typeface="Aptos"/>
              </a:rPr>
              <a:t>To start using GPIO pins , we have to first configure them using the CNF Registers.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161" name="Picture 2" descr="A screenshot of a computer&#10;&#10;AI-generated content may be incorrect."/>
          <p:cNvPicPr/>
          <p:nvPr/>
        </p:nvPicPr>
        <p:blipFill>
          <a:blip r:embed="rId1"/>
          <a:stretch/>
        </p:blipFill>
        <p:spPr>
          <a:xfrm>
            <a:off x="573120" y="1623240"/>
            <a:ext cx="11034720" cy="46573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62"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63"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Controlling GPIOS</a:t>
            </a:r>
            <a:endParaRPr b="0" lang="en-US" sz="3200" spc="-1" strike="noStrike">
              <a:solidFill>
                <a:srgbClr val="000000"/>
              </a:solidFill>
              <a:latin typeface="Arial"/>
            </a:endParaRPr>
          </a:p>
        </p:txBody>
      </p:sp>
      <p:sp>
        <p:nvSpPr>
          <p:cNvPr id="164"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65" name="TextBox 3"/>
          <p:cNvSpPr/>
          <p:nvPr/>
        </p:nvSpPr>
        <p:spPr>
          <a:xfrm>
            <a:off x="573840" y="977040"/>
            <a:ext cx="10918080" cy="63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Arial"/>
              <a:buChar char="•"/>
            </a:pPr>
            <a:r>
              <a:rPr b="0" lang="en-US" sz="1800" spc="-1" strike="noStrike">
                <a:solidFill>
                  <a:schemeClr val="dk1"/>
                </a:solidFill>
                <a:latin typeface="Aptos"/>
              </a:rPr>
              <a:t>To start using GPIO pins , we have to first configure them using the CNF Registers.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166" name="Picture 2" descr="A screenshot of a computer&#10;&#10;AI-generated content may be incorrect."/>
          <p:cNvPicPr/>
          <p:nvPr/>
        </p:nvPicPr>
        <p:blipFill>
          <a:blip r:embed="rId1"/>
          <a:stretch/>
        </p:blipFill>
        <p:spPr>
          <a:xfrm>
            <a:off x="573120" y="1419840"/>
            <a:ext cx="8027280" cy="3387240"/>
          </a:xfrm>
          <a:prstGeom prst="rect">
            <a:avLst/>
          </a:prstGeom>
          <a:ln w="0">
            <a:noFill/>
          </a:ln>
        </p:spPr>
      </p:pic>
      <p:pic>
        <p:nvPicPr>
          <p:cNvPr id="167" name="Picture 6" descr="A screenshot of a computer&#10;&#10;AI-generated content may be incorrect."/>
          <p:cNvPicPr/>
          <p:nvPr/>
        </p:nvPicPr>
        <p:blipFill>
          <a:blip r:embed="rId2"/>
          <a:srcRect l="0" t="0" r="-123" b="81441"/>
          <a:stretch/>
        </p:blipFill>
        <p:spPr>
          <a:xfrm>
            <a:off x="715680" y="4807080"/>
            <a:ext cx="7884000" cy="914760"/>
          </a:xfrm>
          <a:prstGeom prst="rect">
            <a:avLst/>
          </a:prstGeom>
          <a:ln w="0">
            <a:noFill/>
          </a:ln>
        </p:spPr>
      </p:pic>
      <p:sp>
        <p:nvSpPr>
          <p:cNvPr id="168" name="TextBox 7"/>
          <p:cNvSpPr/>
          <p:nvPr/>
        </p:nvSpPr>
        <p:spPr>
          <a:xfrm>
            <a:off x="6508440" y="4724280"/>
            <a:ext cx="5745240" cy="18889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ts val="2024"/>
              </a:lnSpc>
            </a:pPr>
            <a:endParaRPr b="0" lang="en-US" sz="2000" spc="-1" strike="noStrike">
              <a:solidFill>
                <a:srgbClr val="000000"/>
              </a:solidFill>
              <a:latin typeface="Arial"/>
            </a:endParaRPr>
          </a:p>
          <a:p>
            <a:pPr defTabSz="914400">
              <a:lnSpc>
                <a:spcPts val="2024"/>
              </a:lnSpc>
            </a:pPr>
            <a:r>
              <a:rPr b="1" lang="en-US" sz="2000" spc="-1" strike="noStrike">
                <a:solidFill>
                  <a:schemeClr val="dk1"/>
                </a:solidFill>
                <a:latin typeface="Aptos"/>
              </a:rPr>
              <a:t>We can configure PIN 13 of port P0 to be an output pin with pulldown register by writing :</a:t>
            </a:r>
            <a:endParaRPr b="0" lang="en-US" sz="2000" spc="-1" strike="noStrike">
              <a:solidFill>
                <a:srgbClr val="000000"/>
              </a:solidFill>
              <a:latin typeface="Arial"/>
            </a:endParaRPr>
          </a:p>
          <a:p>
            <a:pPr defTabSz="914400">
              <a:lnSpc>
                <a:spcPts val="2024"/>
              </a:lnSpc>
            </a:pPr>
            <a:r>
              <a:rPr b="1" lang="en-US" sz="2000" spc="-1" strike="noStrike">
                <a:solidFill>
                  <a:schemeClr val="dk1"/>
                </a:solidFill>
                <a:latin typeface="Aptos"/>
              </a:rPr>
              <a:t>0b0101  to the register at address</a:t>
            </a:r>
            <a:endParaRPr b="0" lang="en-US" sz="2000" spc="-1" strike="noStrike">
              <a:solidFill>
                <a:srgbClr val="000000"/>
              </a:solidFill>
              <a:latin typeface="Arial"/>
            </a:endParaRPr>
          </a:p>
          <a:p>
            <a:pPr defTabSz="914400">
              <a:lnSpc>
                <a:spcPts val="2024"/>
              </a:lnSpc>
            </a:pPr>
            <a:r>
              <a:rPr b="1" lang="en-US" sz="2000" spc="-1" strike="noStrike">
                <a:solidFill>
                  <a:schemeClr val="dk1"/>
                </a:solidFill>
                <a:latin typeface="Aptos"/>
              </a:rPr>
              <a:t>= Base + offset</a:t>
            </a:r>
            <a:endParaRPr b="0" lang="en-US" sz="2000" spc="-1" strike="noStrike">
              <a:solidFill>
                <a:srgbClr val="000000"/>
              </a:solidFill>
              <a:latin typeface="Arial"/>
            </a:endParaRPr>
          </a:p>
          <a:p>
            <a:pPr defTabSz="914400">
              <a:lnSpc>
                <a:spcPts val="2024"/>
              </a:lnSpc>
            </a:pPr>
            <a:r>
              <a:rPr b="1" lang="en-US" sz="2000" spc="-1" strike="noStrike">
                <a:solidFill>
                  <a:schemeClr val="dk1"/>
                </a:solidFill>
                <a:latin typeface="Aptos"/>
              </a:rPr>
              <a:t>= 0x50000000 + 0x700 + (0x4)*13</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69"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70"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Controlling GPIOS</a:t>
            </a:r>
            <a:endParaRPr b="0" lang="en-US" sz="3200" spc="-1" strike="noStrike">
              <a:solidFill>
                <a:srgbClr val="000000"/>
              </a:solidFill>
              <a:latin typeface="Arial"/>
            </a:endParaRPr>
          </a:p>
        </p:txBody>
      </p:sp>
      <p:sp>
        <p:nvSpPr>
          <p:cNvPr id="171"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172" name="Picture 5" descr="A screenshot of a computer&#10;&#10;AI-generated content may be incorrect."/>
          <p:cNvPicPr/>
          <p:nvPr/>
        </p:nvPicPr>
        <p:blipFill>
          <a:blip r:embed="rId1"/>
          <a:stretch/>
        </p:blipFill>
        <p:spPr>
          <a:xfrm>
            <a:off x="686520" y="1411560"/>
            <a:ext cx="8290800" cy="4944240"/>
          </a:xfrm>
          <a:prstGeom prst="rect">
            <a:avLst/>
          </a:prstGeom>
          <a:ln w="0">
            <a:noFill/>
          </a:ln>
        </p:spPr>
      </p:pic>
      <p:sp>
        <p:nvSpPr>
          <p:cNvPr id="173" name="TextBox 7"/>
          <p:cNvSpPr/>
          <p:nvPr/>
        </p:nvSpPr>
        <p:spPr>
          <a:xfrm>
            <a:off x="9117000" y="2886480"/>
            <a:ext cx="2742120" cy="912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Arial,Sans-Serif"/>
              <a:buChar char="•"/>
            </a:pPr>
            <a:r>
              <a:rPr b="0" lang="en-US" sz="1800" spc="-1" strike="noStrike">
                <a:solidFill>
                  <a:schemeClr val="dk1"/>
                </a:solidFill>
                <a:latin typeface="Arial"/>
              </a:rPr>
              <a:t>For our purpose option B , D and E are not much useful</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74"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75"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Controlling GPIOS</a:t>
            </a:r>
            <a:endParaRPr b="0" lang="en-US" sz="3200" spc="-1" strike="noStrike">
              <a:solidFill>
                <a:srgbClr val="000000"/>
              </a:solidFill>
              <a:latin typeface="Arial"/>
            </a:endParaRPr>
          </a:p>
        </p:txBody>
      </p:sp>
      <p:sp>
        <p:nvSpPr>
          <p:cNvPr id="176"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77" name="TextBox 7"/>
          <p:cNvSpPr/>
          <p:nvPr/>
        </p:nvSpPr>
        <p:spPr>
          <a:xfrm>
            <a:off x="860760" y="977040"/>
            <a:ext cx="11187000" cy="2284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pc="-1" strike="noStrike">
                <a:solidFill>
                  <a:schemeClr val="dk1"/>
                </a:solidFill>
                <a:latin typeface="Arial"/>
              </a:rPr>
              <a:t>We have now successfully configured PIN : P0.13</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rial"/>
              </a:rPr>
              <a:t>As an output pin with pulldown register.</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rial"/>
              </a:rPr>
              <a:t>Now to set the pin HIGH , we need to write to address = Base + offset = 0x50000000 + </a:t>
            </a:r>
            <a:r>
              <a:rPr b="1" lang="en-US" sz="1800" spc="-1" strike="noStrike">
                <a:solidFill>
                  <a:schemeClr val="dk1"/>
                </a:solidFill>
                <a:latin typeface="Arial"/>
              </a:rPr>
              <a:t>0x508</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rial"/>
              </a:rPr>
              <a:t>Data to write : </a:t>
            </a:r>
            <a:r>
              <a:rPr b="1" lang="en-US" sz="1800" spc="-1" strike="noStrike">
                <a:solidFill>
                  <a:schemeClr val="dk1"/>
                </a:solidFill>
                <a:latin typeface="Arial"/>
              </a:rPr>
              <a:t>0b000000000000000000</a:t>
            </a:r>
            <a:r>
              <a:rPr b="1" lang="en-US" sz="1800" spc="-1" strike="noStrike">
                <a:solidFill>
                  <a:srgbClr val="c00000"/>
                </a:solidFill>
                <a:latin typeface="Arial"/>
              </a:rPr>
              <a:t>1</a:t>
            </a:r>
            <a:r>
              <a:rPr b="1" lang="en-US" sz="1800" spc="-1" strike="noStrike">
                <a:solidFill>
                  <a:schemeClr val="dk1"/>
                </a:solidFill>
                <a:latin typeface="Arial"/>
              </a:rPr>
              <a:t>0000000000000</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rial"/>
              </a:rPr>
              <a:t>As soon as we write this data onto the memory location , the peripheral will access this location using EasyDMA and set the pin HIGH</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178" name="Picture 2" descr="A screenshot of a computer&#10;&#10;AI-generated content may be incorrect."/>
          <p:cNvPicPr/>
          <p:nvPr/>
        </p:nvPicPr>
        <p:blipFill>
          <a:blip r:embed="rId1"/>
          <a:stretch/>
        </p:blipFill>
        <p:spPr>
          <a:xfrm>
            <a:off x="1831680" y="3171240"/>
            <a:ext cx="8232120" cy="368928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79"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80"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Controlling GPIOS</a:t>
            </a:r>
            <a:endParaRPr b="0" lang="en-US" sz="3200" spc="-1" strike="noStrike">
              <a:solidFill>
                <a:srgbClr val="000000"/>
              </a:solidFill>
              <a:latin typeface="Arial"/>
            </a:endParaRPr>
          </a:p>
        </p:txBody>
      </p:sp>
      <p:sp>
        <p:nvSpPr>
          <p:cNvPr id="181"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82" name="TextBox 7"/>
          <p:cNvSpPr/>
          <p:nvPr/>
        </p:nvSpPr>
        <p:spPr>
          <a:xfrm>
            <a:off x="860760" y="977040"/>
            <a:ext cx="11187000" cy="2284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pc="-1" strike="noStrike">
                <a:solidFill>
                  <a:schemeClr val="dk1"/>
                </a:solidFill>
                <a:latin typeface="Arial"/>
              </a:rPr>
              <a:t>We have now successfully configured PIN : P0.13</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rial"/>
              </a:rPr>
              <a:t>As an output pin with pulldown register.</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rial"/>
              </a:rPr>
              <a:t>Now to set the pin </a:t>
            </a:r>
            <a:r>
              <a:rPr b="1" lang="en-US" sz="1800" spc="-1" strike="noStrike">
                <a:solidFill>
                  <a:srgbClr val="c00000"/>
                </a:solidFill>
                <a:latin typeface="Arial"/>
              </a:rPr>
              <a:t>LOW</a:t>
            </a:r>
            <a:r>
              <a:rPr b="0" lang="en-US" sz="1800" spc="-1" strike="noStrike">
                <a:solidFill>
                  <a:schemeClr val="dk1"/>
                </a:solidFill>
                <a:latin typeface="Arial"/>
              </a:rPr>
              <a:t>, we need to write to address = Base + offset = 0x50000000 +</a:t>
            </a:r>
            <a:r>
              <a:rPr b="0" lang="en-US" sz="1800" spc="-1" strike="noStrike">
                <a:solidFill>
                  <a:srgbClr val="c00000"/>
                </a:solidFill>
                <a:latin typeface="Arial"/>
              </a:rPr>
              <a:t> </a:t>
            </a:r>
            <a:r>
              <a:rPr b="1" lang="en-US" sz="1800" spc="-1" strike="noStrike">
                <a:solidFill>
                  <a:srgbClr val="c00000"/>
                </a:solidFill>
                <a:latin typeface="Arial"/>
              </a:rPr>
              <a:t>0x50C</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rial"/>
              </a:rPr>
              <a:t>Data to write </a:t>
            </a:r>
            <a:r>
              <a:rPr b="1" lang="en-US" sz="1800" spc="-1" strike="noStrike">
                <a:solidFill>
                  <a:schemeClr val="dk1"/>
                </a:solidFill>
                <a:latin typeface="Arial"/>
              </a:rPr>
              <a:t>: 0b000000000000000000</a:t>
            </a:r>
            <a:r>
              <a:rPr b="1" lang="en-US" sz="1800" spc="-1" strike="noStrike">
                <a:solidFill>
                  <a:srgbClr val="c00000"/>
                </a:solidFill>
                <a:latin typeface="Arial"/>
              </a:rPr>
              <a:t>1</a:t>
            </a:r>
            <a:r>
              <a:rPr b="1" lang="en-US" sz="1800" spc="-1" strike="noStrike">
                <a:solidFill>
                  <a:schemeClr val="dk1"/>
                </a:solidFill>
                <a:latin typeface="Arial"/>
              </a:rPr>
              <a:t>0000000000000</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rial"/>
              </a:rPr>
              <a:t>As soon as we write this data onto the memory location , the peripheral will access this location using EasyDMA and set the pin </a:t>
            </a:r>
            <a:r>
              <a:rPr b="1" lang="en-US" sz="1800" spc="-1" strike="noStrike">
                <a:solidFill>
                  <a:srgbClr val="c00000"/>
                </a:solidFill>
                <a:latin typeface="Arial"/>
              </a:rPr>
              <a:t>LOW</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183" name="Picture 3" descr="A screenshot of a computer&#10;&#10;AI-generated content may be incorrect."/>
          <p:cNvPicPr/>
          <p:nvPr/>
        </p:nvPicPr>
        <p:blipFill>
          <a:blip r:embed="rId1"/>
          <a:stretch/>
        </p:blipFill>
        <p:spPr>
          <a:xfrm>
            <a:off x="1855800" y="3102840"/>
            <a:ext cx="8065800" cy="36720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84"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85"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Controlling GPIOS</a:t>
            </a:r>
            <a:endParaRPr b="0" lang="en-US" sz="3200" spc="-1" strike="noStrike">
              <a:solidFill>
                <a:srgbClr val="000000"/>
              </a:solidFill>
              <a:latin typeface="Arial"/>
            </a:endParaRPr>
          </a:p>
        </p:txBody>
      </p:sp>
      <p:sp>
        <p:nvSpPr>
          <p:cNvPr id="186"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87" name="TextBox 7"/>
          <p:cNvSpPr/>
          <p:nvPr/>
        </p:nvSpPr>
        <p:spPr>
          <a:xfrm>
            <a:off x="860760" y="977040"/>
            <a:ext cx="11187000" cy="2284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pc="-1" strike="noStrike">
                <a:solidFill>
                  <a:schemeClr val="dk1"/>
                </a:solidFill>
                <a:latin typeface="Arial"/>
              </a:rPr>
              <a:t>We have now successfully configured PIN : P0.13</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rial"/>
              </a:rPr>
              <a:t>As an output pin with pulldown register.</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rial"/>
              </a:rPr>
              <a:t>Now to set the pin </a:t>
            </a:r>
            <a:r>
              <a:rPr b="1" lang="en-US" sz="1800" spc="-1" strike="noStrike">
                <a:solidFill>
                  <a:srgbClr val="c00000"/>
                </a:solidFill>
                <a:latin typeface="Arial"/>
              </a:rPr>
              <a:t>LOW</a:t>
            </a:r>
            <a:r>
              <a:rPr b="0" lang="en-US" sz="1800" spc="-1" strike="noStrike">
                <a:solidFill>
                  <a:schemeClr val="dk1"/>
                </a:solidFill>
                <a:latin typeface="Arial"/>
              </a:rPr>
              <a:t>, we need to write to address = Base + offset = 0x50000000 +</a:t>
            </a:r>
            <a:r>
              <a:rPr b="0" lang="en-US" sz="1800" spc="-1" strike="noStrike">
                <a:solidFill>
                  <a:srgbClr val="c00000"/>
                </a:solidFill>
                <a:latin typeface="Arial"/>
              </a:rPr>
              <a:t> </a:t>
            </a:r>
            <a:r>
              <a:rPr b="1" lang="en-US" sz="1800" spc="-1" strike="noStrike">
                <a:solidFill>
                  <a:srgbClr val="c00000"/>
                </a:solidFill>
                <a:latin typeface="Arial"/>
              </a:rPr>
              <a:t>0x50C</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rial"/>
              </a:rPr>
              <a:t>Data to write </a:t>
            </a:r>
            <a:r>
              <a:rPr b="1" lang="en-US" sz="1800" spc="-1" strike="noStrike">
                <a:solidFill>
                  <a:schemeClr val="dk1"/>
                </a:solidFill>
                <a:latin typeface="Arial"/>
              </a:rPr>
              <a:t>: 0b000000000000000000</a:t>
            </a:r>
            <a:r>
              <a:rPr b="1" lang="en-US" sz="1800" spc="-1" strike="noStrike">
                <a:solidFill>
                  <a:srgbClr val="c00000"/>
                </a:solidFill>
                <a:latin typeface="Arial"/>
              </a:rPr>
              <a:t>1</a:t>
            </a:r>
            <a:r>
              <a:rPr b="1" lang="en-US" sz="1800" spc="-1" strike="noStrike">
                <a:solidFill>
                  <a:schemeClr val="dk1"/>
                </a:solidFill>
                <a:latin typeface="Arial"/>
              </a:rPr>
              <a:t>0000000000000</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rial"/>
              </a:rPr>
              <a:t>As soon as we write this data onto the memory location , the peripheral will access this location using EasyDMA and set the pin </a:t>
            </a:r>
            <a:r>
              <a:rPr b="1" lang="en-US" sz="1800" spc="-1" strike="noStrike">
                <a:solidFill>
                  <a:srgbClr val="c00000"/>
                </a:solidFill>
                <a:latin typeface="Arial"/>
              </a:rPr>
              <a:t>LOW</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188" name="Picture 3" descr="A screenshot of a computer&#10;&#10;AI-generated content may be incorrect."/>
          <p:cNvPicPr/>
          <p:nvPr/>
        </p:nvPicPr>
        <p:blipFill>
          <a:blip r:embed="rId1"/>
          <a:stretch/>
        </p:blipFill>
        <p:spPr>
          <a:xfrm>
            <a:off x="1855800" y="3102840"/>
            <a:ext cx="8065800" cy="36720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89"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90"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Controlling GPIOS</a:t>
            </a:r>
            <a:endParaRPr b="0" lang="en-US" sz="3200" spc="-1" strike="noStrike">
              <a:solidFill>
                <a:srgbClr val="000000"/>
              </a:solidFill>
              <a:latin typeface="Arial"/>
            </a:endParaRPr>
          </a:p>
        </p:txBody>
      </p:sp>
      <p:sp>
        <p:nvSpPr>
          <p:cNvPr id="191"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92" name="TextBox 7"/>
          <p:cNvSpPr/>
          <p:nvPr/>
        </p:nvSpPr>
        <p:spPr>
          <a:xfrm>
            <a:off x="860760" y="977040"/>
            <a:ext cx="11187000" cy="20098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Arial"/>
              <a:buChar char="•"/>
            </a:pPr>
            <a:r>
              <a:rPr b="0" lang="en-US" sz="1800" spc="-1" strike="noStrike">
                <a:solidFill>
                  <a:schemeClr val="dk1"/>
                </a:solidFill>
                <a:latin typeface="Arial"/>
              </a:rPr>
              <a:t>So far, we have only seen how to control the pins as output. </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rial"/>
              </a:rPr>
              <a:t>To take input (maybe from the onboard buttons) we need to configure those pins (as specified in pinout) as output pins.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rial"/>
              </a:rPr>
              <a:t>After that we can simply look at the memory location of = Base addr of port + 0x510</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rial"/>
              </a:rPr>
              <a:t>Each of the 32 bits will indicate the logic level at those pins at that moment.</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rial"/>
              </a:rPr>
              <a:t>For example , if Bit-9 == 1 then it means pin9 of that port is high .</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193" name="Picture 2" descr=""/>
          <p:cNvPicPr/>
          <p:nvPr/>
        </p:nvPicPr>
        <p:blipFill>
          <a:blip r:embed="rId1"/>
          <a:stretch/>
        </p:blipFill>
        <p:spPr>
          <a:xfrm>
            <a:off x="1402200" y="3113280"/>
            <a:ext cx="9681480" cy="373896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94"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95"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Code for a simple Blink LED program</a:t>
            </a:r>
            <a:endParaRPr b="0" lang="en-US" sz="3200" spc="-1" strike="noStrike">
              <a:solidFill>
                <a:srgbClr val="000000"/>
              </a:solidFill>
              <a:latin typeface="Arial"/>
            </a:endParaRPr>
          </a:p>
        </p:txBody>
      </p:sp>
      <p:sp>
        <p:nvSpPr>
          <p:cNvPr id="196"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197" name="Picture 2" descr="A computer screen with text and numbers&#10;&#10;AI-generated content may be incorrect."/>
          <p:cNvPicPr/>
          <p:nvPr/>
        </p:nvPicPr>
        <p:blipFill>
          <a:blip r:embed="rId1"/>
          <a:stretch/>
        </p:blipFill>
        <p:spPr>
          <a:xfrm>
            <a:off x="142920" y="1159200"/>
            <a:ext cx="6382440" cy="3286800"/>
          </a:xfrm>
          <a:prstGeom prst="rect">
            <a:avLst/>
          </a:prstGeom>
          <a:ln w="0">
            <a:noFill/>
          </a:ln>
        </p:spPr>
      </p:pic>
      <p:pic>
        <p:nvPicPr>
          <p:cNvPr id="198" name="Picture 3" descr="A screenshot of a computer program&#10;&#10;AI-generated content may be incorrect."/>
          <p:cNvPicPr/>
          <p:nvPr/>
        </p:nvPicPr>
        <p:blipFill>
          <a:blip r:embed="rId2"/>
          <a:stretch/>
        </p:blipFill>
        <p:spPr>
          <a:xfrm>
            <a:off x="7369560" y="1162440"/>
            <a:ext cx="4364640" cy="5397840"/>
          </a:xfrm>
          <a:prstGeom prst="rect">
            <a:avLst/>
          </a:prstGeom>
          <a:ln w="0">
            <a:noFill/>
          </a:ln>
        </p:spPr>
      </p:pic>
      <p:sp>
        <p:nvSpPr>
          <p:cNvPr id="199" name="TextBox 7"/>
          <p:cNvSpPr/>
          <p:nvPr/>
        </p:nvSpPr>
        <p:spPr>
          <a:xfrm>
            <a:off x="3647520" y="5506560"/>
            <a:ext cx="3382200" cy="63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pc="-1" strike="noStrike">
                <a:solidFill>
                  <a:schemeClr val="dk1"/>
                </a:solidFill>
                <a:latin typeface="Aptos"/>
              </a:rPr>
              <a:t>GPIO P0.02  is connected to RING-0 of the microbit</a:t>
            </a:r>
            <a:endParaRPr b="0" lang="en-US" sz="1800" spc="-1" strike="noStrike">
              <a:solidFill>
                <a:srgbClr val="000000"/>
              </a:solidFill>
              <a:latin typeface="Arial"/>
            </a:endParaRPr>
          </a:p>
        </p:txBody>
      </p:sp>
      <p:pic>
        <p:nvPicPr>
          <p:cNvPr id="200" name="Picture 12" descr="A screenshot of a computer&#10;&#10;AI-generated content may be incorrect."/>
          <p:cNvPicPr/>
          <p:nvPr/>
        </p:nvPicPr>
        <p:blipFill>
          <a:blip r:embed="rId3"/>
          <a:stretch/>
        </p:blipFill>
        <p:spPr>
          <a:xfrm rot="5400000">
            <a:off x="790200" y="4003560"/>
            <a:ext cx="2058120" cy="3646440"/>
          </a:xfrm>
          <a:prstGeom prst="rect">
            <a:avLst/>
          </a:prstGeom>
          <a:ln w="0">
            <a:noFill/>
          </a:ln>
        </p:spPr>
      </p:pic>
      <p:sp>
        <p:nvSpPr>
          <p:cNvPr id="201" name="Oval 13"/>
          <p:cNvSpPr/>
          <p:nvPr/>
        </p:nvSpPr>
        <p:spPr>
          <a:xfrm>
            <a:off x="30600" y="4876920"/>
            <a:ext cx="852480" cy="842040"/>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02"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03"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Code for a simple Blink LED program</a:t>
            </a:r>
            <a:endParaRPr b="0" lang="en-US" sz="3200" spc="-1" strike="noStrike">
              <a:solidFill>
                <a:srgbClr val="000000"/>
              </a:solidFill>
              <a:latin typeface="Arial"/>
            </a:endParaRPr>
          </a:p>
        </p:txBody>
      </p:sp>
      <p:sp>
        <p:nvSpPr>
          <p:cNvPr id="204"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05" name="TextBox 5"/>
          <p:cNvSpPr/>
          <p:nvPr/>
        </p:nvSpPr>
        <p:spPr>
          <a:xfrm>
            <a:off x="1221120" y="1356480"/>
            <a:ext cx="10023840" cy="3639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pc="-1" strike="noStrike">
                <a:solidFill>
                  <a:schemeClr val="dk1"/>
                </a:solidFill>
                <a:latin typeface="Aptos"/>
              </a:rPr>
              <a:t>I plotted the pin output using another microcontroller (Arduino) , and here is the result.</a:t>
            </a:r>
            <a:endParaRPr b="0" lang="en-US" sz="1800" spc="-1" strike="noStrike">
              <a:solidFill>
                <a:srgbClr val="000000"/>
              </a:solidFill>
              <a:latin typeface="Arial"/>
            </a:endParaRPr>
          </a:p>
        </p:txBody>
      </p:sp>
      <p:pic>
        <p:nvPicPr>
          <p:cNvPr id="206" name="Picture 6" descr="A screenshot of a graph&#10;&#10;AI-generated content may be incorrect."/>
          <p:cNvPicPr/>
          <p:nvPr/>
        </p:nvPicPr>
        <p:blipFill>
          <a:blip r:embed="rId1"/>
          <a:stretch/>
        </p:blipFill>
        <p:spPr>
          <a:xfrm>
            <a:off x="140040" y="1992960"/>
            <a:ext cx="6973920" cy="3843360"/>
          </a:xfrm>
          <a:prstGeom prst="rect">
            <a:avLst/>
          </a:prstGeom>
          <a:ln w="0">
            <a:noFill/>
          </a:ln>
        </p:spPr>
      </p:pic>
      <p:pic>
        <p:nvPicPr>
          <p:cNvPr id="207" name="Picture 9" descr="A circuit board with a wire&#10;&#10;AI-generated content may be incorrect."/>
          <p:cNvPicPr/>
          <p:nvPr/>
        </p:nvPicPr>
        <p:blipFill>
          <a:blip r:embed="rId2"/>
          <a:stretch/>
        </p:blipFill>
        <p:spPr>
          <a:xfrm rot="16200000">
            <a:off x="7643520" y="1812240"/>
            <a:ext cx="3467160" cy="4210200"/>
          </a:xfrm>
          <a:prstGeom prst="rect">
            <a:avLst/>
          </a:prstGeom>
          <a:ln w="0">
            <a:noFill/>
          </a:ln>
        </p:spPr>
      </p:pic>
      <p:sp>
        <p:nvSpPr>
          <p:cNvPr id="208" name="TextBox 10"/>
          <p:cNvSpPr/>
          <p:nvPr/>
        </p:nvSpPr>
        <p:spPr>
          <a:xfrm>
            <a:off x="1056600" y="6295680"/>
            <a:ext cx="10341720" cy="516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400" spc="-1" strike="noStrike">
                <a:solidFill>
                  <a:schemeClr val="dk1"/>
                </a:solidFill>
                <a:latin typeface="Aptos"/>
              </a:rPr>
              <a:t>*I only connected the Pin and I was able to measure the voltage because the GND was internally connected through my laptop</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6"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57"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Hardware</a:t>
            </a:r>
            <a:endParaRPr b="0" lang="en-US" sz="3200" spc="-1" strike="noStrike">
              <a:solidFill>
                <a:srgbClr val="000000"/>
              </a:solidFill>
              <a:latin typeface="Arial"/>
            </a:endParaRPr>
          </a:p>
        </p:txBody>
      </p:sp>
      <p:sp>
        <p:nvSpPr>
          <p:cNvPr id="58"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59" name="Picture 7" descr="A black and yellow circuit board&#10;&#10;AI-generated content may be incorrect."/>
          <p:cNvPicPr/>
          <p:nvPr/>
        </p:nvPicPr>
        <p:blipFill>
          <a:blip r:embed="rId1"/>
          <a:stretch/>
        </p:blipFill>
        <p:spPr>
          <a:xfrm>
            <a:off x="352800" y="1346760"/>
            <a:ext cx="11193120" cy="471672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09"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10"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Controlling the LED MATRIX</a:t>
            </a:r>
            <a:endParaRPr b="0" lang="en-US" sz="3200" spc="-1" strike="noStrike">
              <a:solidFill>
                <a:srgbClr val="000000"/>
              </a:solidFill>
              <a:latin typeface="Arial"/>
            </a:endParaRPr>
          </a:p>
        </p:txBody>
      </p:sp>
      <p:sp>
        <p:nvSpPr>
          <p:cNvPr id="211"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12" name="TextBox 2"/>
          <p:cNvSpPr/>
          <p:nvPr/>
        </p:nvSpPr>
        <p:spPr>
          <a:xfrm>
            <a:off x="4322880" y="1164240"/>
            <a:ext cx="3545280" cy="63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pc="-1" strike="noStrike">
                <a:solidFill>
                  <a:schemeClr val="dk1"/>
                </a:solidFill>
                <a:latin typeface="Aptos"/>
                <a:ea typeface="Aptos"/>
              </a:rPr>
              <a:t>The display is a 5x5 array of LEDs. </a:t>
            </a:r>
            <a:endParaRPr b="0" lang="en-US" sz="1800" spc="-1" strike="noStrike">
              <a:solidFill>
                <a:srgbClr val="000000"/>
              </a:solidFill>
              <a:latin typeface="Arial"/>
            </a:endParaRPr>
          </a:p>
        </p:txBody>
      </p:sp>
      <p:pic>
        <p:nvPicPr>
          <p:cNvPr id="213" name="Picture 3" descr="A screenshot of a video game&#10;&#10;AI-generated content may be incorrect."/>
          <p:cNvPicPr/>
          <p:nvPr/>
        </p:nvPicPr>
        <p:blipFill>
          <a:blip r:embed="rId1"/>
          <a:stretch/>
        </p:blipFill>
        <p:spPr>
          <a:xfrm>
            <a:off x="1511280" y="1949040"/>
            <a:ext cx="3970800" cy="3208680"/>
          </a:xfrm>
          <a:prstGeom prst="rect">
            <a:avLst/>
          </a:prstGeom>
          <a:ln w="0">
            <a:noFill/>
          </a:ln>
        </p:spPr>
      </p:pic>
      <p:pic>
        <p:nvPicPr>
          <p:cNvPr id="214" name="Picture 6" descr="A screen shot of a device&#10;&#10;AI-generated content may be incorrect."/>
          <p:cNvPicPr/>
          <p:nvPr/>
        </p:nvPicPr>
        <p:blipFill>
          <a:blip r:embed="rId2"/>
          <a:stretch/>
        </p:blipFill>
        <p:spPr>
          <a:xfrm>
            <a:off x="6566040" y="1950120"/>
            <a:ext cx="3972240" cy="321012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15"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16"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Controlling the LED MATRIX</a:t>
            </a:r>
            <a:endParaRPr b="0" lang="en-US" sz="3200" spc="-1" strike="noStrike">
              <a:solidFill>
                <a:srgbClr val="000000"/>
              </a:solidFill>
              <a:latin typeface="Arial"/>
            </a:endParaRPr>
          </a:p>
        </p:txBody>
      </p:sp>
      <p:sp>
        <p:nvSpPr>
          <p:cNvPr id="217"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218" name="Picture 3" descr="A screenshot of a computer&#10;&#10;AI-generated content may be incorrect."/>
          <p:cNvPicPr/>
          <p:nvPr/>
        </p:nvPicPr>
        <p:blipFill>
          <a:blip r:embed="rId1"/>
          <a:stretch/>
        </p:blipFill>
        <p:spPr>
          <a:xfrm>
            <a:off x="-1440" y="743400"/>
            <a:ext cx="4562280" cy="6115320"/>
          </a:xfrm>
          <a:prstGeom prst="rect">
            <a:avLst/>
          </a:prstGeom>
          <a:ln w="0">
            <a:noFill/>
          </a:ln>
        </p:spPr>
      </p:pic>
      <p:sp>
        <p:nvSpPr>
          <p:cNvPr id="219" name="TextBox 5"/>
          <p:cNvSpPr/>
          <p:nvPr/>
        </p:nvSpPr>
        <p:spPr>
          <a:xfrm>
            <a:off x="5002200" y="1371600"/>
            <a:ext cx="6444720" cy="39301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The 25 LEDs are wired in a row-column configuration to reduce the number of required control pins.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To turn on D4 led , Row1 GPIO must be HIGH and Col2 GPIO should be set to LOW</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Now if I want to simultaneously turn on D20 , I will set Row2 to be HIGH and COL5 to be LOW</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1" lang="en-US" sz="1800" spc="-1" strike="noStrike">
                <a:solidFill>
                  <a:schemeClr val="dk1"/>
                </a:solidFill>
                <a:latin typeface="Aptos"/>
                <a:ea typeface="Aptos"/>
              </a:rPr>
              <a:t>Can you find the problem with this ???</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20" name="Rectangle 9"/>
          <p:cNvSpPr/>
          <p:nvPr/>
        </p:nvSpPr>
        <p:spPr>
          <a:xfrm flipV="1">
            <a:off x="991440" y="3425400"/>
            <a:ext cx="2521080" cy="42480"/>
          </a:xfrm>
          <a:prstGeom prst="rect">
            <a:avLst/>
          </a:prstGeom>
          <a:solidFill>
            <a:srgbClr val="0070c0"/>
          </a:solidFill>
          <a:ln>
            <a:solidFill>
              <a:srgbClr val="0070c0"/>
            </a:solidFill>
          </a:ln>
        </p:spPr>
        <p:style>
          <a:lnRef idx="2">
            <a:schemeClr val="accent4"/>
          </a:lnRef>
          <a:fillRef idx="1">
            <a:schemeClr val="lt1"/>
          </a:fillRef>
          <a:effectRef idx="0">
            <a:schemeClr val="accent4"/>
          </a:effectRef>
          <a:fontRef idx="minor"/>
        </p:style>
        <p:txBody>
          <a:bodyPr lIns="90000" rIns="90000" tIns="-1440" bIns="-1440" anchor="ctr">
            <a:noAutofit/>
          </a:bodyPr>
          <a:p>
            <a:pPr algn="ctr" defTabSz="914400">
              <a:lnSpc>
                <a:spcPct val="100000"/>
              </a:lnSpc>
            </a:pPr>
            <a:endParaRPr b="0" lang="en-US" sz="1800" spc="-1" strike="noStrike">
              <a:solidFill>
                <a:schemeClr val="dk1"/>
              </a:solidFill>
              <a:latin typeface="Aptos"/>
            </a:endParaRPr>
          </a:p>
        </p:txBody>
      </p:sp>
      <p:sp>
        <p:nvSpPr>
          <p:cNvPr id="221" name="Rectangle 10"/>
          <p:cNvSpPr/>
          <p:nvPr/>
        </p:nvSpPr>
        <p:spPr>
          <a:xfrm flipV="1" rot="5400000">
            <a:off x="492840" y="4315680"/>
            <a:ext cx="3616560" cy="41400"/>
          </a:xfrm>
          <a:prstGeom prst="rect">
            <a:avLst/>
          </a:prstGeom>
          <a:solidFill>
            <a:srgbClr val="c00000"/>
          </a:solidFill>
          <a:ln>
            <a:solidFill>
              <a:srgbClr val="c00000"/>
            </a:solidFill>
          </a:ln>
        </p:spPr>
        <p:style>
          <a:lnRef idx="2">
            <a:schemeClr val="accent4"/>
          </a:lnRef>
          <a:fillRef idx="1">
            <a:schemeClr val="lt1"/>
          </a:fillRef>
          <a:effectRef idx="0">
            <a:schemeClr val="accent4"/>
          </a:effectRef>
          <a:fontRef idx="minor"/>
        </p:style>
        <p:txBody>
          <a:bodyPr lIns="90000" rIns="90000" tIns="-2520" bIns="-2520" anchor="ctr">
            <a:noAutofit/>
          </a:bodyPr>
          <a:p>
            <a:pPr algn="ctr" defTabSz="914400">
              <a:lnSpc>
                <a:spcPct val="100000"/>
              </a:lnSpc>
            </a:pPr>
            <a:endParaRPr b="0" lang="en-US" sz="1800" spc="-1" strike="noStrike">
              <a:solidFill>
                <a:schemeClr val="dk1"/>
              </a:solidFill>
              <a:latin typeface="Aptos"/>
            </a:endParaRPr>
          </a:p>
        </p:txBody>
      </p:sp>
      <p:sp>
        <p:nvSpPr>
          <p:cNvPr id="222" name="Rectangle 11"/>
          <p:cNvSpPr/>
          <p:nvPr/>
        </p:nvSpPr>
        <p:spPr>
          <a:xfrm rot="10800000">
            <a:off x="1001520" y="2486160"/>
            <a:ext cx="1319760" cy="41760"/>
          </a:xfrm>
          <a:prstGeom prst="rect">
            <a:avLst/>
          </a:prstGeom>
          <a:solidFill>
            <a:srgbClr val="c00000"/>
          </a:solidFill>
          <a:ln>
            <a:solidFill>
              <a:srgbClr val="c00000"/>
            </a:solidFill>
          </a:ln>
        </p:spPr>
        <p:style>
          <a:lnRef idx="2">
            <a:schemeClr val="accent4"/>
          </a:lnRef>
          <a:fillRef idx="1">
            <a:schemeClr val="lt1"/>
          </a:fillRef>
          <a:effectRef idx="0">
            <a:schemeClr val="accent4"/>
          </a:effectRef>
          <a:fontRef idx="minor"/>
        </p:style>
        <p:txBody>
          <a:bodyPr lIns="90000" rIns="90000" tIns="-2160" bIns="-2160" anchor="ctr">
            <a:noAutofit/>
          </a:bodyPr>
          <a:p>
            <a:pPr algn="ctr" defTabSz="914400">
              <a:lnSpc>
                <a:spcPct val="100000"/>
              </a:lnSpc>
            </a:pPr>
            <a:endParaRPr b="0" lang="en-US" sz="1800" spc="-1" strike="noStrike">
              <a:solidFill>
                <a:schemeClr val="dk1"/>
              </a:solidFill>
              <a:latin typeface="Aptos"/>
            </a:endParaRPr>
          </a:p>
        </p:txBody>
      </p:sp>
      <p:sp>
        <p:nvSpPr>
          <p:cNvPr id="223" name="Oval 12"/>
          <p:cNvSpPr/>
          <p:nvPr/>
        </p:nvSpPr>
        <p:spPr>
          <a:xfrm>
            <a:off x="1762200" y="3450240"/>
            <a:ext cx="556200" cy="509400"/>
          </a:xfrm>
          <a:prstGeom prst="ellipse">
            <a:avLst/>
          </a:prstGeom>
          <a:no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24" name="Rectangle 13"/>
          <p:cNvSpPr/>
          <p:nvPr/>
        </p:nvSpPr>
        <p:spPr>
          <a:xfrm rot="5400000">
            <a:off x="1833120" y="3913920"/>
            <a:ext cx="4190400" cy="19440"/>
          </a:xfrm>
          <a:prstGeom prst="rect">
            <a:avLst/>
          </a:prstGeom>
          <a:solidFill>
            <a:srgbClr val="c00000"/>
          </a:solidFill>
          <a:ln>
            <a:solidFill>
              <a:srgbClr val="c00000"/>
            </a:solidFill>
          </a:ln>
        </p:spPr>
        <p:style>
          <a:lnRef idx="2">
            <a:schemeClr val="accent4"/>
          </a:lnRef>
          <a:fillRef idx="1">
            <a:schemeClr val="lt1"/>
          </a:fillRef>
          <a:effectRef idx="0">
            <a:schemeClr val="accent4"/>
          </a:effectRef>
          <a:fontRef idx="minor"/>
        </p:style>
        <p:txBody>
          <a:bodyPr lIns="90000" rIns="90000" tIns="-24480" bIns="-24480" anchor="ctr">
            <a:noAutofit/>
          </a:bodyPr>
          <a:p>
            <a:pPr algn="ctr" defTabSz="914400">
              <a:lnSpc>
                <a:spcPct val="100000"/>
              </a:lnSpc>
            </a:pPr>
            <a:endParaRPr b="0" lang="en-US" sz="1800" spc="-1" strike="noStrike">
              <a:solidFill>
                <a:schemeClr val="dk1"/>
              </a:solidFill>
              <a:latin typeface="Aptos"/>
            </a:endParaRPr>
          </a:p>
        </p:txBody>
      </p:sp>
      <p:sp>
        <p:nvSpPr>
          <p:cNvPr id="225" name="Rectangle 14"/>
          <p:cNvSpPr/>
          <p:nvPr/>
        </p:nvSpPr>
        <p:spPr>
          <a:xfrm rot="10800000">
            <a:off x="995760" y="1821600"/>
            <a:ext cx="2930040" cy="41760"/>
          </a:xfrm>
          <a:prstGeom prst="rect">
            <a:avLst/>
          </a:prstGeom>
          <a:solidFill>
            <a:srgbClr val="c00000"/>
          </a:solidFill>
          <a:ln>
            <a:solidFill>
              <a:srgbClr val="c00000"/>
            </a:solidFill>
          </a:ln>
        </p:spPr>
        <p:style>
          <a:lnRef idx="2">
            <a:schemeClr val="accent4"/>
          </a:lnRef>
          <a:fillRef idx="1">
            <a:schemeClr val="lt1"/>
          </a:fillRef>
          <a:effectRef idx="0">
            <a:schemeClr val="accent4"/>
          </a:effectRef>
          <a:fontRef idx="minor"/>
        </p:style>
        <p:txBody>
          <a:bodyPr lIns="90000" rIns="90000" tIns="-2160" bIns="-2160" anchor="ctr">
            <a:noAutofit/>
          </a:bodyPr>
          <a:p>
            <a:pPr algn="ctr" defTabSz="914400">
              <a:lnSpc>
                <a:spcPct val="100000"/>
              </a:lnSpc>
            </a:pPr>
            <a:endParaRPr b="0" lang="en-US" sz="1800" spc="-1" strike="noStrike">
              <a:solidFill>
                <a:schemeClr val="dk1"/>
              </a:solidFill>
              <a:latin typeface="Aptos"/>
            </a:endParaRPr>
          </a:p>
        </p:txBody>
      </p:sp>
      <p:sp>
        <p:nvSpPr>
          <p:cNvPr id="226" name="Rectangle 15"/>
          <p:cNvSpPr/>
          <p:nvPr/>
        </p:nvSpPr>
        <p:spPr>
          <a:xfrm flipV="1">
            <a:off x="1063080" y="4025880"/>
            <a:ext cx="2521080" cy="42480"/>
          </a:xfrm>
          <a:prstGeom prst="rect">
            <a:avLst/>
          </a:prstGeom>
          <a:solidFill>
            <a:srgbClr val="0070c0"/>
          </a:solidFill>
          <a:ln>
            <a:solidFill>
              <a:srgbClr val="0070c0"/>
            </a:solidFill>
          </a:ln>
        </p:spPr>
        <p:style>
          <a:lnRef idx="2">
            <a:schemeClr val="accent4"/>
          </a:lnRef>
          <a:fillRef idx="1">
            <a:schemeClr val="lt1"/>
          </a:fillRef>
          <a:effectRef idx="0">
            <a:schemeClr val="accent4"/>
          </a:effectRef>
          <a:fontRef idx="minor"/>
        </p:style>
        <p:txBody>
          <a:bodyPr lIns="90000" rIns="90000" tIns="-1440" bIns="-1440" anchor="ctr">
            <a:noAutofit/>
          </a:bodyPr>
          <a:p>
            <a:pPr algn="ctr" defTabSz="914400">
              <a:lnSpc>
                <a:spcPct val="100000"/>
              </a:lnSpc>
            </a:pPr>
            <a:endParaRPr b="0" lang="en-US" sz="1800" spc="-1" strike="noStrike">
              <a:solidFill>
                <a:schemeClr val="dk1"/>
              </a:solidFill>
              <a:latin typeface="Aptos"/>
            </a:endParaRPr>
          </a:p>
        </p:txBody>
      </p:sp>
      <p:sp>
        <p:nvSpPr>
          <p:cNvPr id="227" name="Oval 16"/>
          <p:cNvSpPr/>
          <p:nvPr/>
        </p:nvSpPr>
        <p:spPr>
          <a:xfrm>
            <a:off x="3447360" y="4024080"/>
            <a:ext cx="556200" cy="509400"/>
          </a:xfrm>
          <a:prstGeom prst="ellipse">
            <a:avLst/>
          </a:prstGeom>
          <a:no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28"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29"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Controlling the LED MATRIX</a:t>
            </a:r>
            <a:endParaRPr b="0" lang="en-US" sz="3200" spc="-1" strike="noStrike">
              <a:solidFill>
                <a:srgbClr val="000000"/>
              </a:solidFill>
              <a:latin typeface="Arial"/>
            </a:endParaRPr>
          </a:p>
        </p:txBody>
      </p:sp>
      <p:sp>
        <p:nvSpPr>
          <p:cNvPr id="230"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231" name="Picture 9" descr="A screenshot of a computer&#10;&#10;AI-generated content may be incorrect."/>
          <p:cNvPicPr/>
          <p:nvPr/>
        </p:nvPicPr>
        <p:blipFill>
          <a:blip r:embed="rId1"/>
          <a:stretch/>
        </p:blipFill>
        <p:spPr>
          <a:xfrm>
            <a:off x="-1440" y="743400"/>
            <a:ext cx="4562280" cy="6115320"/>
          </a:xfrm>
          <a:prstGeom prst="rect">
            <a:avLst/>
          </a:prstGeom>
          <a:ln w="0">
            <a:noFill/>
          </a:ln>
        </p:spPr>
      </p:pic>
      <p:sp>
        <p:nvSpPr>
          <p:cNvPr id="232" name="TextBox 11"/>
          <p:cNvSpPr/>
          <p:nvPr/>
        </p:nvSpPr>
        <p:spPr>
          <a:xfrm>
            <a:off x="5002200" y="1371600"/>
            <a:ext cx="6444720" cy="47530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The 25 LEDs are wired in a row-column configuration to reduce the number of required control pins.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To turn on D4 led , Row1 GPIO must be HIGH and Col2 GPIO should be set to LOW</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Now if I want to simultaneously turn on D20 , I will set Row2 to be HIGH and COL5 to be LOW</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1" lang="en-US" sz="1800" spc="-1" strike="noStrike">
                <a:solidFill>
                  <a:schemeClr val="dk1"/>
                </a:solidFill>
                <a:latin typeface="Aptos"/>
                <a:ea typeface="Aptos"/>
              </a:rPr>
              <a:t>Can you find the problem with this ???</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b050"/>
              </a:buClr>
              <a:buFont typeface="Arial"/>
              <a:buChar char="•"/>
            </a:pPr>
            <a:r>
              <a:rPr b="1" lang="en-US" sz="1800" spc="-1" strike="noStrike">
                <a:solidFill>
                  <a:srgbClr val="00b050"/>
                </a:solidFill>
                <a:latin typeface="Aptos"/>
                <a:ea typeface="Aptos"/>
              </a:rPr>
              <a:t>D14 will also get turned on !</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33" name="Rectangle 13"/>
          <p:cNvSpPr/>
          <p:nvPr/>
        </p:nvSpPr>
        <p:spPr>
          <a:xfrm flipV="1">
            <a:off x="991440" y="3425400"/>
            <a:ext cx="2521080" cy="42480"/>
          </a:xfrm>
          <a:prstGeom prst="rect">
            <a:avLst/>
          </a:prstGeom>
          <a:solidFill>
            <a:srgbClr val="0070c0"/>
          </a:solidFill>
          <a:ln>
            <a:solidFill>
              <a:srgbClr val="0070c0"/>
            </a:solidFill>
          </a:ln>
        </p:spPr>
        <p:style>
          <a:lnRef idx="2">
            <a:schemeClr val="accent4"/>
          </a:lnRef>
          <a:fillRef idx="1">
            <a:schemeClr val="lt1"/>
          </a:fillRef>
          <a:effectRef idx="0">
            <a:schemeClr val="accent4"/>
          </a:effectRef>
          <a:fontRef idx="minor"/>
        </p:style>
        <p:txBody>
          <a:bodyPr lIns="90000" rIns="90000" tIns="-1440" bIns="-1440" anchor="ctr">
            <a:noAutofit/>
          </a:bodyPr>
          <a:p>
            <a:pPr algn="ctr" defTabSz="914400">
              <a:lnSpc>
                <a:spcPct val="100000"/>
              </a:lnSpc>
            </a:pPr>
            <a:endParaRPr b="0" lang="en-US" sz="1800" spc="-1" strike="noStrike">
              <a:solidFill>
                <a:schemeClr val="dk1"/>
              </a:solidFill>
              <a:latin typeface="Aptos"/>
            </a:endParaRPr>
          </a:p>
        </p:txBody>
      </p:sp>
      <p:sp>
        <p:nvSpPr>
          <p:cNvPr id="234" name="Rectangle 15"/>
          <p:cNvSpPr/>
          <p:nvPr/>
        </p:nvSpPr>
        <p:spPr>
          <a:xfrm flipV="1" rot="5400000">
            <a:off x="492840" y="4315680"/>
            <a:ext cx="3616560" cy="41400"/>
          </a:xfrm>
          <a:prstGeom prst="rect">
            <a:avLst/>
          </a:prstGeom>
          <a:solidFill>
            <a:srgbClr val="c00000"/>
          </a:solidFill>
          <a:ln>
            <a:solidFill>
              <a:srgbClr val="c00000"/>
            </a:solidFill>
          </a:ln>
        </p:spPr>
        <p:style>
          <a:lnRef idx="2">
            <a:schemeClr val="accent4"/>
          </a:lnRef>
          <a:fillRef idx="1">
            <a:schemeClr val="lt1"/>
          </a:fillRef>
          <a:effectRef idx="0">
            <a:schemeClr val="accent4"/>
          </a:effectRef>
          <a:fontRef idx="minor"/>
        </p:style>
        <p:txBody>
          <a:bodyPr lIns="90000" rIns="90000" tIns="-2520" bIns="-2520" anchor="ctr">
            <a:noAutofit/>
          </a:bodyPr>
          <a:p>
            <a:pPr algn="ctr" defTabSz="914400">
              <a:lnSpc>
                <a:spcPct val="100000"/>
              </a:lnSpc>
            </a:pPr>
            <a:endParaRPr b="0" lang="en-US" sz="1800" spc="-1" strike="noStrike">
              <a:solidFill>
                <a:schemeClr val="dk1"/>
              </a:solidFill>
              <a:latin typeface="Aptos"/>
            </a:endParaRPr>
          </a:p>
        </p:txBody>
      </p:sp>
      <p:sp>
        <p:nvSpPr>
          <p:cNvPr id="235" name="Rectangle 17"/>
          <p:cNvSpPr/>
          <p:nvPr/>
        </p:nvSpPr>
        <p:spPr>
          <a:xfrm rot="10800000">
            <a:off x="1001520" y="2486160"/>
            <a:ext cx="1319760" cy="41760"/>
          </a:xfrm>
          <a:prstGeom prst="rect">
            <a:avLst/>
          </a:prstGeom>
          <a:solidFill>
            <a:srgbClr val="c00000"/>
          </a:solidFill>
          <a:ln>
            <a:solidFill>
              <a:srgbClr val="c00000"/>
            </a:solidFill>
          </a:ln>
        </p:spPr>
        <p:style>
          <a:lnRef idx="2">
            <a:schemeClr val="accent4"/>
          </a:lnRef>
          <a:fillRef idx="1">
            <a:schemeClr val="lt1"/>
          </a:fillRef>
          <a:effectRef idx="0">
            <a:schemeClr val="accent4"/>
          </a:effectRef>
          <a:fontRef idx="minor"/>
        </p:style>
        <p:txBody>
          <a:bodyPr lIns="90000" rIns="90000" tIns="-2160" bIns="-2160" anchor="ctr">
            <a:noAutofit/>
          </a:bodyPr>
          <a:p>
            <a:pPr algn="ctr" defTabSz="914400">
              <a:lnSpc>
                <a:spcPct val="100000"/>
              </a:lnSpc>
            </a:pPr>
            <a:endParaRPr b="0" lang="en-US" sz="1800" spc="-1" strike="noStrike">
              <a:solidFill>
                <a:schemeClr val="dk1"/>
              </a:solidFill>
              <a:latin typeface="Aptos"/>
            </a:endParaRPr>
          </a:p>
        </p:txBody>
      </p:sp>
      <p:sp>
        <p:nvSpPr>
          <p:cNvPr id="236" name="Oval 19"/>
          <p:cNvSpPr/>
          <p:nvPr/>
        </p:nvSpPr>
        <p:spPr>
          <a:xfrm>
            <a:off x="1762200" y="3450240"/>
            <a:ext cx="556200" cy="509400"/>
          </a:xfrm>
          <a:prstGeom prst="ellipse">
            <a:avLst/>
          </a:prstGeom>
          <a:no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37" name="Rectangle 21"/>
          <p:cNvSpPr/>
          <p:nvPr/>
        </p:nvSpPr>
        <p:spPr>
          <a:xfrm rot="5400000">
            <a:off x="1833120" y="3913920"/>
            <a:ext cx="4190400" cy="19440"/>
          </a:xfrm>
          <a:prstGeom prst="rect">
            <a:avLst/>
          </a:prstGeom>
          <a:solidFill>
            <a:srgbClr val="c00000"/>
          </a:solidFill>
          <a:ln>
            <a:solidFill>
              <a:srgbClr val="c00000"/>
            </a:solidFill>
          </a:ln>
        </p:spPr>
        <p:style>
          <a:lnRef idx="2">
            <a:schemeClr val="accent4"/>
          </a:lnRef>
          <a:fillRef idx="1">
            <a:schemeClr val="lt1"/>
          </a:fillRef>
          <a:effectRef idx="0">
            <a:schemeClr val="accent4"/>
          </a:effectRef>
          <a:fontRef idx="minor"/>
        </p:style>
        <p:txBody>
          <a:bodyPr lIns="90000" rIns="90000" tIns="-24480" bIns="-24480" anchor="ctr">
            <a:noAutofit/>
          </a:bodyPr>
          <a:p>
            <a:pPr algn="ctr" defTabSz="914400">
              <a:lnSpc>
                <a:spcPct val="100000"/>
              </a:lnSpc>
            </a:pPr>
            <a:endParaRPr b="0" lang="en-US" sz="1800" spc="-1" strike="noStrike">
              <a:solidFill>
                <a:schemeClr val="dk1"/>
              </a:solidFill>
              <a:latin typeface="Aptos"/>
            </a:endParaRPr>
          </a:p>
        </p:txBody>
      </p:sp>
      <p:sp>
        <p:nvSpPr>
          <p:cNvPr id="238" name="Rectangle 23"/>
          <p:cNvSpPr/>
          <p:nvPr/>
        </p:nvSpPr>
        <p:spPr>
          <a:xfrm rot="10800000">
            <a:off x="995760" y="1821600"/>
            <a:ext cx="2930040" cy="41760"/>
          </a:xfrm>
          <a:prstGeom prst="rect">
            <a:avLst/>
          </a:prstGeom>
          <a:solidFill>
            <a:srgbClr val="c00000"/>
          </a:solidFill>
          <a:ln>
            <a:solidFill>
              <a:srgbClr val="c00000"/>
            </a:solidFill>
          </a:ln>
        </p:spPr>
        <p:style>
          <a:lnRef idx="2">
            <a:schemeClr val="accent4"/>
          </a:lnRef>
          <a:fillRef idx="1">
            <a:schemeClr val="lt1"/>
          </a:fillRef>
          <a:effectRef idx="0">
            <a:schemeClr val="accent4"/>
          </a:effectRef>
          <a:fontRef idx="minor"/>
        </p:style>
        <p:txBody>
          <a:bodyPr lIns="90000" rIns="90000" tIns="-2160" bIns="-2160" anchor="ctr">
            <a:noAutofit/>
          </a:bodyPr>
          <a:p>
            <a:pPr algn="ctr" defTabSz="914400">
              <a:lnSpc>
                <a:spcPct val="100000"/>
              </a:lnSpc>
            </a:pPr>
            <a:endParaRPr b="0" lang="en-US" sz="1800" spc="-1" strike="noStrike">
              <a:solidFill>
                <a:schemeClr val="dk1"/>
              </a:solidFill>
              <a:latin typeface="Aptos"/>
            </a:endParaRPr>
          </a:p>
        </p:txBody>
      </p:sp>
      <p:sp>
        <p:nvSpPr>
          <p:cNvPr id="239" name="Rectangle 25"/>
          <p:cNvSpPr/>
          <p:nvPr/>
        </p:nvSpPr>
        <p:spPr>
          <a:xfrm flipV="1">
            <a:off x="1063080" y="4025880"/>
            <a:ext cx="2521080" cy="42480"/>
          </a:xfrm>
          <a:prstGeom prst="rect">
            <a:avLst/>
          </a:prstGeom>
          <a:solidFill>
            <a:srgbClr val="0070c0"/>
          </a:solidFill>
          <a:ln>
            <a:solidFill>
              <a:srgbClr val="0070c0"/>
            </a:solidFill>
          </a:ln>
        </p:spPr>
        <p:style>
          <a:lnRef idx="2">
            <a:schemeClr val="accent4"/>
          </a:lnRef>
          <a:fillRef idx="1">
            <a:schemeClr val="lt1"/>
          </a:fillRef>
          <a:effectRef idx="0">
            <a:schemeClr val="accent4"/>
          </a:effectRef>
          <a:fontRef idx="minor"/>
        </p:style>
        <p:txBody>
          <a:bodyPr lIns="90000" rIns="90000" tIns="-1440" bIns="-1440" anchor="ctr">
            <a:noAutofit/>
          </a:bodyPr>
          <a:p>
            <a:pPr algn="ctr" defTabSz="914400">
              <a:lnSpc>
                <a:spcPct val="100000"/>
              </a:lnSpc>
            </a:pPr>
            <a:endParaRPr b="0" lang="en-US" sz="1800" spc="-1" strike="noStrike">
              <a:solidFill>
                <a:schemeClr val="dk1"/>
              </a:solidFill>
              <a:latin typeface="Aptos"/>
            </a:endParaRPr>
          </a:p>
        </p:txBody>
      </p:sp>
      <p:sp>
        <p:nvSpPr>
          <p:cNvPr id="240" name="Oval 27"/>
          <p:cNvSpPr/>
          <p:nvPr/>
        </p:nvSpPr>
        <p:spPr>
          <a:xfrm>
            <a:off x="3447360" y="4024080"/>
            <a:ext cx="556200" cy="509400"/>
          </a:xfrm>
          <a:prstGeom prst="ellipse">
            <a:avLst/>
          </a:prstGeom>
          <a:noFill/>
          <a:ln>
            <a:solidFill>
              <a:srgbClr val="092a38"/>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41" name="Oval 52"/>
          <p:cNvSpPr/>
          <p:nvPr/>
        </p:nvSpPr>
        <p:spPr>
          <a:xfrm>
            <a:off x="1761840" y="3961440"/>
            <a:ext cx="578520" cy="586440"/>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42"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43"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Controlling the LED MATRIX</a:t>
            </a:r>
            <a:endParaRPr b="0" lang="en-US" sz="3200" spc="-1" strike="noStrike">
              <a:solidFill>
                <a:srgbClr val="000000"/>
              </a:solidFill>
              <a:latin typeface="Arial"/>
            </a:endParaRPr>
          </a:p>
        </p:txBody>
      </p:sp>
      <p:sp>
        <p:nvSpPr>
          <p:cNvPr id="244"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45" name="TextBox 2"/>
          <p:cNvSpPr/>
          <p:nvPr/>
        </p:nvSpPr>
        <p:spPr>
          <a:xfrm>
            <a:off x="1520640" y="1160280"/>
            <a:ext cx="9149400" cy="50274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Arial"/>
              <a:buChar char="•"/>
            </a:pPr>
            <a:r>
              <a:rPr b="0" lang="en-US" sz="1800" spc="-1" strike="noStrike">
                <a:solidFill>
                  <a:schemeClr val="dk1"/>
                </a:solidFill>
                <a:latin typeface="Aptos"/>
              </a:rPr>
              <a:t>You cannot turn on two LEDs in different rows and columns at the same time because they will create an unintended path due to shared rows and columns. This is called </a:t>
            </a:r>
            <a:r>
              <a:rPr b="1" lang="en-US" sz="1800" spc="-1" strike="noStrike">
                <a:solidFill>
                  <a:schemeClr val="dk1"/>
                </a:solidFill>
                <a:latin typeface="Aptos"/>
              </a:rPr>
              <a:t>ghosting</a:t>
            </a:r>
            <a:r>
              <a:rPr b="0" lang="en-US" sz="1800" spc="-1" strike="noStrike">
                <a:solidFill>
                  <a:schemeClr val="dk1"/>
                </a:solidFill>
                <a:latin typeface="Aptos"/>
              </a:rPr>
              <a:t> or </a:t>
            </a:r>
            <a:r>
              <a:rPr b="1" lang="en-US" sz="1800" spc="-1" strike="noStrike">
                <a:solidFill>
                  <a:schemeClr val="dk1"/>
                </a:solidFill>
                <a:latin typeface="Aptos"/>
              </a:rPr>
              <a:t>cross-activation</a:t>
            </a:r>
            <a:r>
              <a:rPr b="0" lang="en-US" sz="1800" spc="-1" strike="noStrike">
                <a:solidFill>
                  <a:schemeClr val="dk1"/>
                </a:solidFill>
                <a:latin typeface="Aptos"/>
              </a:rPr>
              <a:t>.</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To display multiple LEDs in different rows and columns, we will use a technique called </a:t>
            </a:r>
            <a:r>
              <a:rPr b="1" lang="en-US" sz="1800" spc="-1" strike="noStrike">
                <a:solidFill>
                  <a:schemeClr val="dk1"/>
                </a:solidFill>
                <a:latin typeface="Aptos"/>
                <a:ea typeface="Aptos"/>
              </a:rPr>
              <a:t>multiplexing</a:t>
            </a:r>
            <a:r>
              <a:rPr b="0" lang="en-US" sz="1800" spc="-1" strike="noStrike">
                <a:solidFill>
                  <a:schemeClr val="dk1"/>
                </a:solidFill>
                <a:latin typeface="Aptos"/>
                <a:ea typeface="Aptos"/>
              </a:rPr>
              <a:t> or </a:t>
            </a:r>
            <a:r>
              <a:rPr b="1" lang="en-US" sz="1800" spc="-1" strike="noStrike">
                <a:solidFill>
                  <a:schemeClr val="dk1"/>
                </a:solidFill>
                <a:latin typeface="Aptos"/>
                <a:ea typeface="Aptos"/>
              </a:rPr>
              <a:t>frame refreshing.</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A full LED pattern is divided into separate row-wise frames.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Each frame represents one active row at a time.</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After a very short delay , we will deactivate the row and activate the next one.</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Now if we do it fast enough , our human eyes will perceive it as if multiple LEDs across different rows and columns are ON simultaneously.</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Example of displaying "A" in the subsequent slides.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46"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pc="-1" strike="noStrike">
              <a:solidFill>
                <a:schemeClr val="lt1"/>
              </a:solidFill>
              <a:latin typeface="Aptos"/>
            </a:endParaRPr>
          </a:p>
        </p:txBody>
      </p:sp>
      <p:sp>
        <p:nvSpPr>
          <p:cNvPr id="247"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Controlling the LED MATRIX</a:t>
            </a:r>
            <a:endParaRPr b="0" lang="en-US" sz="3200" spc="-1" strike="noStrike">
              <a:solidFill>
                <a:srgbClr val="000000"/>
              </a:solidFill>
              <a:latin typeface="Arial"/>
            </a:endParaRPr>
          </a:p>
        </p:txBody>
      </p:sp>
      <p:sp>
        <p:nvSpPr>
          <p:cNvPr id="248"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pc="-1" strike="noStrike">
              <a:solidFill>
                <a:schemeClr val="lt1"/>
              </a:solidFill>
              <a:latin typeface="Aptos"/>
            </a:endParaRPr>
          </a:p>
        </p:txBody>
      </p:sp>
      <p:pic>
        <p:nvPicPr>
          <p:cNvPr id="249" name="Picture 3" descr="A black and green electronic device with red lights&#10;&#10;AI-generated content may be incorrect."/>
          <p:cNvPicPr/>
          <p:nvPr/>
        </p:nvPicPr>
        <p:blipFill>
          <a:blip r:embed="rId1"/>
          <a:stretch/>
        </p:blipFill>
        <p:spPr>
          <a:xfrm>
            <a:off x="3520800" y="1358640"/>
            <a:ext cx="5032800" cy="414000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50"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51"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Controlling the LED MATRIX</a:t>
            </a:r>
            <a:endParaRPr b="0" lang="en-US" sz="3200" spc="-1" strike="noStrike">
              <a:solidFill>
                <a:srgbClr val="000000"/>
              </a:solidFill>
              <a:latin typeface="Arial"/>
            </a:endParaRPr>
          </a:p>
        </p:txBody>
      </p:sp>
      <p:sp>
        <p:nvSpPr>
          <p:cNvPr id="252"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253" name="Picture 5" descr=""/>
          <p:cNvPicPr/>
          <p:nvPr/>
        </p:nvPicPr>
        <p:blipFill>
          <a:blip r:embed="rId1"/>
          <a:stretch/>
        </p:blipFill>
        <p:spPr>
          <a:xfrm>
            <a:off x="3520800" y="1358640"/>
            <a:ext cx="5032800" cy="414000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54"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55"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Controlling the LED MATRIX</a:t>
            </a:r>
            <a:endParaRPr b="0" lang="en-US" sz="3200" spc="-1" strike="noStrike">
              <a:solidFill>
                <a:srgbClr val="000000"/>
              </a:solidFill>
              <a:latin typeface="Arial"/>
            </a:endParaRPr>
          </a:p>
        </p:txBody>
      </p:sp>
      <p:sp>
        <p:nvSpPr>
          <p:cNvPr id="256"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257" name="Picture 7" descr="A black and yellow device with red lights&#10;&#10;AI-generated content may be incorrect."/>
          <p:cNvPicPr/>
          <p:nvPr/>
        </p:nvPicPr>
        <p:blipFill>
          <a:blip r:embed="rId1"/>
          <a:stretch/>
        </p:blipFill>
        <p:spPr>
          <a:xfrm>
            <a:off x="3520800" y="1358640"/>
            <a:ext cx="5032800" cy="414000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58"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59"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Controlling the LED MATRIX</a:t>
            </a:r>
            <a:endParaRPr b="0" lang="en-US" sz="3200" spc="-1" strike="noStrike">
              <a:solidFill>
                <a:srgbClr val="000000"/>
              </a:solidFill>
              <a:latin typeface="Arial"/>
            </a:endParaRPr>
          </a:p>
        </p:txBody>
      </p:sp>
      <p:sp>
        <p:nvSpPr>
          <p:cNvPr id="260"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261" name="Picture 3" descr="A black and green electronic device with red lights&#10;&#10;AI-generated content may be incorrect."/>
          <p:cNvPicPr/>
          <p:nvPr/>
        </p:nvPicPr>
        <p:blipFill>
          <a:blip r:embed="rId1"/>
          <a:stretch/>
        </p:blipFill>
        <p:spPr>
          <a:xfrm>
            <a:off x="3520800" y="1358640"/>
            <a:ext cx="5032800" cy="414000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62"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63"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Controlling the LED MATRIX</a:t>
            </a:r>
            <a:endParaRPr b="0" lang="en-US" sz="3200" spc="-1" strike="noStrike">
              <a:solidFill>
                <a:srgbClr val="000000"/>
              </a:solidFill>
              <a:latin typeface="Arial"/>
            </a:endParaRPr>
          </a:p>
        </p:txBody>
      </p:sp>
      <p:sp>
        <p:nvSpPr>
          <p:cNvPr id="264"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265" name="Picture 3" descr=""/>
          <p:cNvPicPr/>
          <p:nvPr/>
        </p:nvPicPr>
        <p:blipFill>
          <a:blip r:embed="rId1"/>
          <a:stretch/>
        </p:blipFill>
        <p:spPr>
          <a:xfrm>
            <a:off x="3520800" y="1358640"/>
            <a:ext cx="5032800" cy="414000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66"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67"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Controlling the LED MATRIX</a:t>
            </a:r>
            <a:endParaRPr b="0" lang="en-US" sz="3200" spc="-1" strike="noStrike">
              <a:solidFill>
                <a:srgbClr val="000000"/>
              </a:solidFill>
              <a:latin typeface="Arial"/>
            </a:endParaRPr>
          </a:p>
        </p:txBody>
      </p:sp>
      <p:sp>
        <p:nvSpPr>
          <p:cNvPr id="268"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269" name="Picture 2" descr=""/>
          <p:cNvPicPr/>
          <p:nvPr/>
        </p:nvPicPr>
        <p:blipFill>
          <a:blip r:embed="rId1"/>
          <a:stretch/>
        </p:blipFill>
        <p:spPr>
          <a:xfrm>
            <a:off x="3520800" y="1358640"/>
            <a:ext cx="5032800" cy="41400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0"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61"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Hardware</a:t>
            </a:r>
            <a:endParaRPr b="0" lang="en-US" sz="3200" spc="-1" strike="noStrike">
              <a:solidFill>
                <a:srgbClr val="000000"/>
              </a:solidFill>
              <a:latin typeface="Arial"/>
            </a:endParaRPr>
          </a:p>
        </p:txBody>
      </p:sp>
      <p:sp>
        <p:nvSpPr>
          <p:cNvPr id="62"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63" name="Content Placeholder 6" descr="A diagram of a computer&#10;&#10;AI-generated content may be incorrect."/>
          <p:cNvPicPr/>
          <p:nvPr/>
        </p:nvPicPr>
        <p:blipFill>
          <a:blip r:embed="rId1"/>
          <a:stretch/>
        </p:blipFill>
        <p:spPr>
          <a:xfrm>
            <a:off x="1284120" y="750600"/>
            <a:ext cx="9622800" cy="5509080"/>
          </a:xfrm>
          <a:prstGeom prst="rect">
            <a:avLst/>
          </a:prstGeom>
          <a:ln w="0">
            <a:noFill/>
          </a:ln>
        </p:spPr>
      </p:pic>
      <p:sp>
        <p:nvSpPr>
          <p:cNvPr id="64" name="Rectangle 13"/>
          <p:cNvSpPr/>
          <p:nvPr/>
        </p:nvSpPr>
        <p:spPr>
          <a:xfrm>
            <a:off x="8135280" y="2856240"/>
            <a:ext cx="441000" cy="294840"/>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65" name="Rectangle 14"/>
          <p:cNvSpPr/>
          <p:nvPr/>
        </p:nvSpPr>
        <p:spPr>
          <a:xfrm>
            <a:off x="7916040" y="2762280"/>
            <a:ext cx="921240" cy="190440"/>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66" name="Rectangle 15"/>
          <p:cNvSpPr/>
          <p:nvPr/>
        </p:nvSpPr>
        <p:spPr>
          <a:xfrm>
            <a:off x="7916040" y="3106800"/>
            <a:ext cx="997920" cy="93960"/>
          </a:xfrm>
          <a:prstGeom prst="rect">
            <a:avLst/>
          </a:prstGeom>
          <a:solidFill>
            <a:schemeClr val="bg1"/>
          </a:solidFill>
          <a:ln>
            <a:solidFill>
              <a:srgbClr val="ffffff"/>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67" name="TextBox 18"/>
          <p:cNvSpPr/>
          <p:nvPr/>
        </p:nvSpPr>
        <p:spPr>
          <a:xfrm>
            <a:off x="7922160" y="2752560"/>
            <a:ext cx="1662840" cy="2725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200" spc="-1" strike="noStrike">
                <a:solidFill>
                  <a:schemeClr val="dk1"/>
                </a:solidFill>
                <a:latin typeface="Aptos"/>
              </a:rPr>
              <a:t>NXP KL27Z</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70" name="Rectangle 1">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pc="-1" strike="noStrike">
              <a:solidFill>
                <a:schemeClr val="lt1"/>
              </a:solidFill>
              <a:latin typeface="Aptos"/>
            </a:endParaRPr>
          </a:p>
        </p:txBody>
      </p:sp>
      <p:sp>
        <p:nvSpPr>
          <p:cNvPr id="271"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Controlling the LED MATRIX</a:t>
            </a:r>
            <a:endParaRPr b="0" lang="en-US" sz="3200" spc="-1" strike="noStrike">
              <a:solidFill>
                <a:srgbClr val="000000"/>
              </a:solidFill>
              <a:latin typeface="Arial"/>
            </a:endParaRPr>
          </a:p>
        </p:txBody>
      </p:sp>
      <p:sp>
        <p:nvSpPr>
          <p:cNvPr id="272" name="Rectangle 2"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US" sz="1800" spc="-1" strike="noStrike">
              <a:solidFill>
                <a:schemeClr val="lt1"/>
              </a:solidFill>
              <a:latin typeface="Aptos"/>
            </a:endParaRPr>
          </a:p>
        </p:txBody>
      </p:sp>
      <p:pic>
        <p:nvPicPr>
          <p:cNvPr id="273" name="Picture 1" descr="A black and green electronic device with red lights&#10;&#10;AI-generated content may be incorrect."/>
          <p:cNvPicPr/>
          <p:nvPr/>
        </p:nvPicPr>
        <p:blipFill>
          <a:blip r:embed="rId1"/>
          <a:stretch/>
        </p:blipFill>
        <p:spPr>
          <a:xfrm>
            <a:off x="3520800" y="1358640"/>
            <a:ext cx="5032800" cy="414000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74"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75"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Library to do the same.</a:t>
            </a:r>
            <a:endParaRPr b="0" lang="en-US" sz="3200" spc="-1" strike="noStrike">
              <a:solidFill>
                <a:srgbClr val="000000"/>
              </a:solidFill>
              <a:latin typeface="Arial"/>
            </a:endParaRPr>
          </a:p>
        </p:txBody>
      </p:sp>
      <p:sp>
        <p:nvSpPr>
          <p:cNvPr id="276"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77" name="TextBox 2"/>
          <p:cNvSpPr/>
          <p:nvPr/>
        </p:nvSpPr>
        <p:spPr>
          <a:xfrm>
            <a:off x="426600" y="1469160"/>
            <a:ext cx="5810400" cy="42044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There's a library called </a:t>
            </a:r>
            <a:r>
              <a:rPr b="1" lang="en-US" sz="1800" spc="-1" strike="noStrike">
                <a:solidFill>
                  <a:schemeClr val="dk1"/>
                </a:solidFill>
                <a:latin typeface="Aptos"/>
                <a:ea typeface="Aptos"/>
              </a:rPr>
              <a:t>Led.S</a:t>
            </a:r>
            <a:r>
              <a:rPr b="0" lang="en-US" sz="1800" spc="-1" strike="noStrike">
                <a:solidFill>
                  <a:schemeClr val="dk1"/>
                </a:solidFill>
                <a:latin typeface="Aptos"/>
                <a:ea typeface="Aptos"/>
              </a:rPr>
              <a:t>, made by </a:t>
            </a:r>
            <a:r>
              <a:rPr b="1" lang="en-US" sz="1800" spc="-1" strike="noStrike">
                <a:solidFill>
                  <a:schemeClr val="dk1"/>
                </a:solidFill>
                <a:latin typeface="Aptos"/>
                <a:ea typeface="Aptos"/>
              </a:rPr>
              <a:t>ANU-COMP2300 students</a:t>
            </a:r>
            <a:r>
              <a:rPr b="0" lang="en-US" sz="1800" spc="-1" strike="noStrike">
                <a:solidFill>
                  <a:schemeClr val="dk1"/>
                </a:solidFill>
                <a:latin typeface="Aptos"/>
                <a:ea typeface="Aptos"/>
              </a:rPr>
              <a:t>, that lets you control specific LEDs in a </a:t>
            </a:r>
            <a:r>
              <a:rPr b="1" lang="en-US" sz="1800" spc="-1" strike="noStrike">
                <a:solidFill>
                  <a:schemeClr val="dk1"/>
                </a:solidFill>
                <a:latin typeface="Aptos"/>
                <a:ea typeface="Aptos"/>
              </a:rPr>
              <a:t>5x5 matrix</a:t>
            </a:r>
            <a:r>
              <a:rPr b="0" lang="en-US" sz="1800" spc="-1" strike="noStrike">
                <a:solidFill>
                  <a:schemeClr val="dk1"/>
                </a:solidFill>
                <a:latin typeface="Aptos"/>
                <a:ea typeface="Aptos"/>
              </a:rPr>
              <a:t>.</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You can find it in </a:t>
            </a:r>
            <a:r>
              <a:rPr b="1" lang="en-US" sz="1800" spc="-1" strike="noStrike">
                <a:solidFill>
                  <a:schemeClr val="dk1"/>
                </a:solidFill>
                <a:latin typeface="Aptos"/>
                <a:ea typeface="Aptos"/>
              </a:rPr>
              <a:t>workfolder/lib</a:t>
            </a:r>
            <a:r>
              <a:rPr b="0" lang="en-US" sz="1800" spc="-1" strike="noStrike">
                <a:solidFill>
                  <a:schemeClr val="dk1"/>
                </a:solidFill>
                <a:latin typeface="Aptos"/>
                <a:ea typeface="Aptos"/>
              </a:rPr>
              <a:t>.</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Using that, I made another library called </a:t>
            </a:r>
            <a:r>
              <a:rPr b="1" lang="en-US" sz="1800" spc="-1" strike="noStrike">
                <a:solidFill>
                  <a:schemeClr val="dk1"/>
                </a:solidFill>
                <a:latin typeface="Aptos"/>
                <a:ea typeface="Aptos"/>
              </a:rPr>
              <a:t>text.S</a:t>
            </a:r>
            <a:r>
              <a:rPr b="0" lang="en-US" sz="1800" spc="-1" strike="noStrike">
                <a:solidFill>
                  <a:schemeClr val="dk1"/>
                </a:solidFill>
                <a:latin typeface="Aptos"/>
                <a:ea typeface="Aptos"/>
              </a:rPr>
              <a:t> to make things easier.</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Just load the </a:t>
            </a:r>
            <a:r>
              <a:rPr b="1" lang="en-US" sz="1800" spc="-1" strike="noStrike">
                <a:solidFill>
                  <a:schemeClr val="dk1"/>
                </a:solidFill>
                <a:latin typeface="Aptos"/>
                <a:ea typeface="Aptos"/>
              </a:rPr>
              <a:t>ASCII value</a:t>
            </a:r>
            <a:r>
              <a:rPr b="0" lang="en-US" sz="1800" spc="-1" strike="noStrike">
                <a:solidFill>
                  <a:schemeClr val="dk1"/>
                </a:solidFill>
                <a:latin typeface="Aptos"/>
                <a:ea typeface="Aptos"/>
              </a:rPr>
              <a:t> (capital letters or numbers) into </a:t>
            </a:r>
            <a:r>
              <a:rPr b="1" lang="en-US" sz="1800" spc="-1" strike="noStrike">
                <a:solidFill>
                  <a:schemeClr val="dk1"/>
                </a:solidFill>
                <a:latin typeface="Aptos"/>
                <a:ea typeface="Aptos"/>
              </a:rPr>
              <a:t>R0</a:t>
            </a:r>
            <a:r>
              <a:rPr b="0" lang="en-US" sz="1800" spc="-1" strike="noStrike">
                <a:solidFill>
                  <a:schemeClr val="dk1"/>
                </a:solidFill>
                <a:latin typeface="Aptos"/>
                <a:ea typeface="Aptos"/>
              </a:rPr>
              <a:t> and call the function—it’ll handle the multiplexing for one cycle.</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ea typeface="Aptos"/>
              </a:rPr>
              <a:t>If you want the character to stay on the screen, just keep calling it in a loop.</a:t>
            </a:r>
            <a:endParaRPr b="0" lang="en-US" sz="1800" spc="-1" strike="noStrike">
              <a:solidFill>
                <a:srgbClr val="000000"/>
              </a:solidFill>
              <a:latin typeface="Arial"/>
            </a:endParaRPr>
          </a:p>
        </p:txBody>
      </p:sp>
      <p:pic>
        <p:nvPicPr>
          <p:cNvPr id="278" name="Picture 3" descr="A screen shot of a computer&#10;&#10;AI-generated content may be incorrect."/>
          <p:cNvPicPr/>
          <p:nvPr/>
        </p:nvPicPr>
        <p:blipFill>
          <a:blip r:embed="rId1"/>
          <a:stretch/>
        </p:blipFill>
        <p:spPr>
          <a:xfrm>
            <a:off x="7374240" y="1163520"/>
            <a:ext cx="3948120" cy="3288240"/>
          </a:xfrm>
          <a:prstGeom prst="rect">
            <a:avLst/>
          </a:prstGeom>
          <a:ln w="0">
            <a:noFill/>
          </a:ln>
        </p:spPr>
      </p:pic>
      <p:sp>
        <p:nvSpPr>
          <p:cNvPr id="279" name="TextBox 6"/>
          <p:cNvSpPr/>
          <p:nvPr/>
        </p:nvSpPr>
        <p:spPr>
          <a:xfrm>
            <a:off x="7324200" y="4787280"/>
            <a:ext cx="4320000" cy="11869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Arial"/>
              <a:buChar char="•"/>
            </a:pPr>
            <a:r>
              <a:rPr b="1" lang="en-US" sz="1800" spc="-1" strike="noStrike">
                <a:solidFill>
                  <a:schemeClr val="dk1"/>
                </a:solidFill>
                <a:latin typeface="Aptos"/>
              </a:rPr>
              <a:t>bl init_text </a:t>
            </a:r>
            <a:r>
              <a:rPr b="0" lang="en-US" sz="1800" spc="-1" strike="noStrike">
                <a:solidFill>
                  <a:schemeClr val="dk1"/>
                </a:solidFill>
                <a:latin typeface="Aptos"/>
              </a:rPr>
              <a:t> Initializes the Row 1-5 and Col 1-5 Pins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1" lang="en-US" sz="1800" spc="-1" strike="noStrike">
                <a:solidFill>
                  <a:schemeClr val="dk1"/>
                </a:solidFill>
                <a:latin typeface="Aptos"/>
              </a:rPr>
              <a:t>bl display_char  </a:t>
            </a:r>
            <a:r>
              <a:rPr b="0" lang="en-US" sz="1800" spc="-1" strike="noStrike">
                <a:solidFill>
                  <a:schemeClr val="dk1"/>
                </a:solidFill>
                <a:latin typeface="Aptos"/>
              </a:rPr>
              <a:t>takes the value in R0 and displays the character.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80"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81"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Library to do the same.</a:t>
            </a:r>
            <a:endParaRPr b="0" lang="en-US" sz="3200" spc="-1" strike="noStrike">
              <a:solidFill>
                <a:srgbClr val="000000"/>
              </a:solidFill>
              <a:latin typeface="Arial"/>
            </a:endParaRPr>
          </a:p>
        </p:txBody>
      </p:sp>
      <p:sp>
        <p:nvSpPr>
          <p:cNvPr id="282"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283" name="Picture 11" descr="A circuit board with red lights&#10;&#10;AI-generated content may be incorrect."/>
          <p:cNvPicPr/>
          <p:nvPr/>
        </p:nvPicPr>
        <p:blipFill>
          <a:blip r:embed="rId1"/>
          <a:stretch/>
        </p:blipFill>
        <p:spPr>
          <a:xfrm>
            <a:off x="209880" y="921960"/>
            <a:ext cx="2237400" cy="2103840"/>
          </a:xfrm>
          <a:prstGeom prst="rect">
            <a:avLst/>
          </a:prstGeom>
          <a:ln w="0">
            <a:noFill/>
          </a:ln>
        </p:spPr>
      </p:pic>
      <p:pic>
        <p:nvPicPr>
          <p:cNvPr id="284" name="Picture 12" descr="A black rectangular electronic device with red lights&#10;&#10;AI-generated content may be incorrect."/>
          <p:cNvPicPr/>
          <p:nvPr/>
        </p:nvPicPr>
        <p:blipFill>
          <a:blip r:embed="rId2"/>
          <a:stretch/>
        </p:blipFill>
        <p:spPr>
          <a:xfrm>
            <a:off x="2589120" y="923760"/>
            <a:ext cx="2237400" cy="2103840"/>
          </a:xfrm>
          <a:prstGeom prst="rect">
            <a:avLst/>
          </a:prstGeom>
          <a:ln w="0">
            <a:noFill/>
          </a:ln>
        </p:spPr>
      </p:pic>
      <p:pic>
        <p:nvPicPr>
          <p:cNvPr id="285" name="Picture 13" descr="A black rectangular electronic device with red lights&#10;&#10;AI-generated content may be incorrect."/>
          <p:cNvPicPr/>
          <p:nvPr/>
        </p:nvPicPr>
        <p:blipFill>
          <a:blip r:embed="rId3"/>
          <a:stretch/>
        </p:blipFill>
        <p:spPr>
          <a:xfrm>
            <a:off x="4966560" y="923760"/>
            <a:ext cx="2237400" cy="2103840"/>
          </a:xfrm>
          <a:prstGeom prst="rect">
            <a:avLst/>
          </a:prstGeom>
          <a:ln w="0">
            <a:noFill/>
          </a:ln>
        </p:spPr>
      </p:pic>
      <p:pic>
        <p:nvPicPr>
          <p:cNvPr id="286" name="Picture 14" descr="A black rectangular electronic device with red lights&#10;&#10;AI-generated content may be incorrect."/>
          <p:cNvPicPr/>
          <p:nvPr/>
        </p:nvPicPr>
        <p:blipFill>
          <a:blip r:embed="rId4"/>
          <a:stretch/>
        </p:blipFill>
        <p:spPr>
          <a:xfrm>
            <a:off x="7344000" y="923760"/>
            <a:ext cx="2237400" cy="2103840"/>
          </a:xfrm>
          <a:prstGeom prst="rect">
            <a:avLst/>
          </a:prstGeom>
          <a:ln w="0">
            <a:noFill/>
          </a:ln>
        </p:spPr>
      </p:pic>
      <p:pic>
        <p:nvPicPr>
          <p:cNvPr id="287" name="Picture 15" descr="A black rectangular electronic device with red lights&#10;&#10;AI-generated content may be incorrect."/>
          <p:cNvPicPr/>
          <p:nvPr/>
        </p:nvPicPr>
        <p:blipFill>
          <a:blip r:embed="rId5"/>
          <a:stretch/>
        </p:blipFill>
        <p:spPr>
          <a:xfrm>
            <a:off x="9721440" y="923760"/>
            <a:ext cx="2237400" cy="2103840"/>
          </a:xfrm>
          <a:prstGeom prst="rect">
            <a:avLst/>
          </a:prstGeom>
          <a:ln w="0">
            <a:noFill/>
          </a:ln>
        </p:spPr>
      </p:pic>
      <p:pic>
        <p:nvPicPr>
          <p:cNvPr id="288" name="Picture 16" descr="A small electronic device with red lights&#10;&#10;AI-generated content may be incorrect."/>
          <p:cNvPicPr/>
          <p:nvPr/>
        </p:nvPicPr>
        <p:blipFill>
          <a:blip r:embed="rId6"/>
          <a:stretch/>
        </p:blipFill>
        <p:spPr>
          <a:xfrm>
            <a:off x="140760" y="3666960"/>
            <a:ext cx="2308320" cy="2185200"/>
          </a:xfrm>
          <a:prstGeom prst="rect">
            <a:avLst/>
          </a:prstGeom>
          <a:ln w="0">
            <a:noFill/>
          </a:ln>
        </p:spPr>
      </p:pic>
      <p:pic>
        <p:nvPicPr>
          <p:cNvPr id="289" name="Picture 17" descr="A black rectangular electronic device with red lights&#10;&#10;AI-generated content may be incorrect."/>
          <p:cNvPicPr/>
          <p:nvPr/>
        </p:nvPicPr>
        <p:blipFill>
          <a:blip r:embed="rId7"/>
          <a:stretch/>
        </p:blipFill>
        <p:spPr>
          <a:xfrm>
            <a:off x="2589120" y="3666960"/>
            <a:ext cx="2237400" cy="2185200"/>
          </a:xfrm>
          <a:prstGeom prst="rect">
            <a:avLst/>
          </a:prstGeom>
          <a:ln w="0">
            <a:noFill/>
          </a:ln>
        </p:spPr>
      </p:pic>
      <p:pic>
        <p:nvPicPr>
          <p:cNvPr id="290" name="Picture 18" descr="A small electronic device with red lights&#10;&#10;AI-generated content may be incorrect."/>
          <p:cNvPicPr/>
          <p:nvPr/>
        </p:nvPicPr>
        <p:blipFill>
          <a:blip r:embed="rId8"/>
          <a:stretch/>
        </p:blipFill>
        <p:spPr>
          <a:xfrm>
            <a:off x="4966560" y="3666960"/>
            <a:ext cx="2237400" cy="2185200"/>
          </a:xfrm>
          <a:prstGeom prst="rect">
            <a:avLst/>
          </a:prstGeom>
          <a:ln w="0">
            <a:noFill/>
          </a:ln>
        </p:spPr>
      </p:pic>
      <p:pic>
        <p:nvPicPr>
          <p:cNvPr id="291" name="Picture 19" descr="A black rectangular electronic device with red lights&#10;&#10;AI-generated content may be incorrect."/>
          <p:cNvPicPr/>
          <p:nvPr/>
        </p:nvPicPr>
        <p:blipFill>
          <a:blip r:embed="rId9"/>
          <a:stretch/>
        </p:blipFill>
        <p:spPr>
          <a:xfrm>
            <a:off x="7344000" y="3707280"/>
            <a:ext cx="2237400" cy="2103840"/>
          </a:xfrm>
          <a:prstGeom prst="rect">
            <a:avLst/>
          </a:prstGeom>
          <a:ln w="0">
            <a:noFill/>
          </a:ln>
        </p:spPr>
      </p:pic>
      <p:pic>
        <p:nvPicPr>
          <p:cNvPr id="292" name="Picture 20" descr="A black rectangular electronic device with red lights&#10;&#10;AI-generated content may be incorrect."/>
          <p:cNvPicPr/>
          <p:nvPr/>
        </p:nvPicPr>
        <p:blipFill>
          <a:blip r:embed="rId10"/>
          <a:stretch/>
        </p:blipFill>
        <p:spPr>
          <a:xfrm>
            <a:off x="9721440" y="3707280"/>
            <a:ext cx="2237400" cy="210384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93"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94"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Controlling Speakers.</a:t>
            </a:r>
            <a:endParaRPr b="0" lang="en-US" sz="3200" spc="-1" strike="noStrike">
              <a:solidFill>
                <a:srgbClr val="000000"/>
              </a:solidFill>
              <a:latin typeface="Arial"/>
            </a:endParaRPr>
          </a:p>
        </p:txBody>
      </p:sp>
      <p:sp>
        <p:nvSpPr>
          <p:cNvPr id="295"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296" name="TextBox 7"/>
          <p:cNvSpPr/>
          <p:nvPr/>
        </p:nvSpPr>
        <p:spPr>
          <a:xfrm>
            <a:off x="430920" y="971640"/>
            <a:ext cx="6462000" cy="912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pc="-1" strike="noStrike">
                <a:solidFill>
                  <a:schemeClr val="dk1"/>
                </a:solidFill>
                <a:latin typeface="Aptos"/>
              </a:rPr>
              <a:t>There is a cool library by Benjamin Gray ANU which lets you play out a certain sequence of audio sample.</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297" name="Picture 9" descr="A diagram of a waveform&#10;&#10;AI-generated content may be incorrect."/>
          <p:cNvPicPr/>
          <p:nvPr/>
        </p:nvPicPr>
        <p:blipFill>
          <a:blip r:embed="rId1"/>
          <a:srcRect l="14765" t="0" r="0" b="0"/>
          <a:stretch/>
        </p:blipFill>
        <p:spPr>
          <a:xfrm>
            <a:off x="748800" y="1622520"/>
            <a:ext cx="5422680" cy="3779280"/>
          </a:xfrm>
          <a:prstGeom prst="rect">
            <a:avLst/>
          </a:prstGeom>
          <a:ln w="0">
            <a:noFill/>
          </a:ln>
        </p:spPr>
      </p:pic>
      <p:sp>
        <p:nvSpPr>
          <p:cNvPr id="298" name="TextBox 10"/>
          <p:cNvSpPr/>
          <p:nvPr/>
        </p:nvSpPr>
        <p:spPr>
          <a:xfrm>
            <a:off x="1022400" y="5349600"/>
            <a:ext cx="5377680" cy="17355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pc="-1" strike="noStrike">
                <a:solidFill>
                  <a:schemeClr val="dk1"/>
                </a:solidFill>
                <a:latin typeface="Aptos"/>
              </a:rPr>
              <a:t>In the image, the little points each indicate a sample, that is </a:t>
            </a:r>
            <a:r>
              <a:rPr b="0" i="1" lang="en-US" sz="1800" spc="-1" strike="noStrike">
                <a:solidFill>
                  <a:schemeClr val="dk1"/>
                </a:solidFill>
                <a:latin typeface="Aptos"/>
              </a:rPr>
              <a:t>a number</a:t>
            </a:r>
            <a:r>
              <a:rPr b="0" lang="en-US" sz="1800" spc="-1" strike="noStrike">
                <a:solidFill>
                  <a:schemeClr val="dk1"/>
                </a:solidFill>
                <a:latin typeface="Aptos"/>
              </a:rPr>
              <a:t> stored in r0. </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ptos"/>
              </a:rPr>
              <a:t>The x-axis is time, and the y-axis is the number in r0. </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99" name="TextBox 11"/>
          <p:cNvSpPr/>
          <p:nvPr/>
        </p:nvSpPr>
        <p:spPr>
          <a:xfrm>
            <a:off x="7333200" y="1712160"/>
            <a:ext cx="4203360" cy="39301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28600" indent="-228600" defTabSz="914400">
              <a:lnSpc>
                <a:spcPct val="100000"/>
              </a:lnSpc>
              <a:buClr>
                <a:srgbClr val="000000"/>
              </a:buClr>
              <a:buFont typeface="Symbol" charset="2"/>
              <a:buChar char=""/>
            </a:pPr>
            <a:r>
              <a:rPr b="1" lang="en-US" sz="1800" spc="-1" strike="noStrike">
                <a:solidFill>
                  <a:schemeClr val="dk1"/>
                </a:solidFill>
                <a:latin typeface="Aptos"/>
              </a:rPr>
              <a:t>audio_init</a:t>
            </a:r>
            <a:r>
              <a:rPr b="0" lang="en-US" sz="1800" spc="-1" strike="noStrike">
                <a:solidFill>
                  <a:schemeClr val="dk1"/>
                </a:solidFill>
                <a:latin typeface="Aptos"/>
              </a:rPr>
              <a:t>:  this function sets up sound on the microbit which basically means setting the speaker (GPIO P0.00) to output, enabling PWM (pulse width modulation) on this pin, and setting up some buffers and timers to ensure smooth audio.</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28600" indent="-228600" defTabSz="914400">
              <a:lnSpc>
                <a:spcPct val="100000"/>
              </a:lnSpc>
              <a:buClr>
                <a:srgbClr val="000000"/>
              </a:buClr>
              <a:buFont typeface="Symbol" charset="2"/>
              <a:buChar char=""/>
            </a:pPr>
            <a:r>
              <a:rPr b="1" lang="en-US" sz="1800" spc="-1" strike="noStrike">
                <a:solidFill>
                  <a:schemeClr val="dk1"/>
                </a:solidFill>
                <a:latin typeface="Aptos"/>
              </a:rPr>
              <a:t>audio_play_sample</a:t>
            </a:r>
            <a:r>
              <a:rPr b="0" lang="en-US" sz="1800" spc="-1" strike="noStrike">
                <a:solidFill>
                  <a:schemeClr val="dk1"/>
                </a:solidFill>
                <a:latin typeface="Aptos"/>
              </a:rPr>
              <a:t>: this function takes r0 as an argument. It takes the lowest 8 bits of r0 and treats them as the next audio sample to play.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00"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301"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Controlling Speakers.</a:t>
            </a:r>
            <a:endParaRPr b="0" lang="en-US" sz="3200" spc="-1" strike="noStrike">
              <a:solidFill>
                <a:srgbClr val="000000"/>
              </a:solidFill>
              <a:latin typeface="Arial"/>
            </a:endParaRPr>
          </a:p>
        </p:txBody>
      </p:sp>
      <p:sp>
        <p:nvSpPr>
          <p:cNvPr id="302"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303" name="TextBox 5"/>
          <p:cNvSpPr/>
          <p:nvPr/>
        </p:nvSpPr>
        <p:spPr>
          <a:xfrm>
            <a:off x="430200" y="1066680"/>
            <a:ext cx="4875840" cy="63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pc="-1" strike="noStrike">
                <a:solidFill>
                  <a:schemeClr val="dk1"/>
                </a:solidFill>
                <a:latin typeface="Aptos"/>
              </a:rPr>
              <a:t>Using this library , I make another library through which you can play specific notes.</a:t>
            </a:r>
            <a:endParaRPr b="0" lang="en-US" sz="1800" spc="-1" strike="noStrike">
              <a:solidFill>
                <a:srgbClr val="000000"/>
              </a:solidFill>
              <a:latin typeface="Arial"/>
            </a:endParaRPr>
          </a:p>
        </p:txBody>
      </p:sp>
      <p:pic>
        <p:nvPicPr>
          <p:cNvPr id="304" name="Picture 6" descr="A screen shot of a computer program&#10;&#10;AI-generated content may be incorrect."/>
          <p:cNvPicPr/>
          <p:nvPr/>
        </p:nvPicPr>
        <p:blipFill>
          <a:blip r:embed="rId1"/>
          <a:stretch/>
        </p:blipFill>
        <p:spPr>
          <a:xfrm>
            <a:off x="591840" y="1914120"/>
            <a:ext cx="2275560" cy="3351600"/>
          </a:xfrm>
          <a:prstGeom prst="rect">
            <a:avLst/>
          </a:prstGeom>
          <a:ln w="0">
            <a:noFill/>
          </a:ln>
        </p:spPr>
      </p:pic>
      <p:sp>
        <p:nvSpPr>
          <p:cNvPr id="305" name="TextBox 11"/>
          <p:cNvSpPr/>
          <p:nvPr/>
        </p:nvSpPr>
        <p:spPr>
          <a:xfrm>
            <a:off x="406440" y="5547240"/>
            <a:ext cx="2640600" cy="11869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pc="-1" strike="noStrike">
                <a:solidFill>
                  <a:schemeClr val="dk1"/>
                </a:solidFill>
                <a:latin typeface="Aptos"/>
              </a:rPr>
              <a:t>There are more functions for all major notes.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306" name="Picture 12" descr="A screen shot of a computer program&#10;&#10;AI-generated content may be incorrect."/>
          <p:cNvPicPr/>
          <p:nvPr/>
        </p:nvPicPr>
        <p:blipFill>
          <a:blip r:embed="rId2"/>
          <a:stretch/>
        </p:blipFill>
        <p:spPr>
          <a:xfrm>
            <a:off x="5668920" y="1915200"/>
            <a:ext cx="2275560" cy="3351600"/>
          </a:xfrm>
          <a:prstGeom prst="rect">
            <a:avLst/>
          </a:prstGeom>
          <a:ln w="0">
            <a:noFill/>
          </a:ln>
        </p:spPr>
      </p:pic>
      <p:sp>
        <p:nvSpPr>
          <p:cNvPr id="307" name="TextBox 13"/>
          <p:cNvSpPr/>
          <p:nvPr/>
        </p:nvSpPr>
        <p:spPr>
          <a:xfrm>
            <a:off x="8483760" y="2590920"/>
            <a:ext cx="2742120" cy="912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pc="-1" strike="noStrike">
                <a:solidFill>
                  <a:schemeClr val="dk1"/>
                </a:solidFill>
                <a:latin typeface="Aptos"/>
              </a:rPr>
              <a:t>Then we can literally play any song / tune that we want.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08"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309"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Other Cool Stuff</a:t>
            </a:r>
            <a:endParaRPr b="0" lang="en-US" sz="3200" spc="-1" strike="noStrike">
              <a:solidFill>
                <a:srgbClr val="000000"/>
              </a:solidFill>
              <a:latin typeface="Arial"/>
            </a:endParaRPr>
          </a:p>
        </p:txBody>
      </p:sp>
      <p:sp>
        <p:nvSpPr>
          <p:cNvPr id="310"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311" name="TextBox 2"/>
          <p:cNvSpPr/>
          <p:nvPr/>
        </p:nvSpPr>
        <p:spPr>
          <a:xfrm>
            <a:off x="726120" y="1165320"/>
            <a:ext cx="5225400" cy="44787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pc="-1" strike="noStrike">
                <a:solidFill>
                  <a:schemeClr val="dk1"/>
                </a:solidFill>
                <a:latin typeface="Aptos"/>
              </a:rPr>
              <a:t>This was just a glimpse of what can be done.</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ptos"/>
              </a:rPr>
              <a:t>I did more complex things like:</a:t>
            </a:r>
            <a:br>
              <a:rPr sz="1800"/>
            </a:br>
            <a:endParaRPr b="0" lang="en-US" sz="1800" spc="-1" strike="noStrike">
              <a:solidFill>
                <a:srgbClr val="000000"/>
              </a:solidFill>
              <a:latin typeface="Arial"/>
            </a:endParaRPr>
          </a:p>
          <a:p>
            <a:pPr marL="285840" indent="-285840" defTabSz="914400">
              <a:lnSpc>
                <a:spcPct val="100000"/>
              </a:lnSpc>
              <a:buClr>
                <a:srgbClr val="000000"/>
              </a:buClr>
              <a:buFont typeface="Arial,Sans-Serif"/>
              <a:buChar char="•"/>
            </a:pPr>
            <a:r>
              <a:rPr b="0" lang="en-US" sz="1800" spc="-1" strike="noStrike">
                <a:solidFill>
                  <a:schemeClr val="dk1"/>
                </a:solidFill>
                <a:latin typeface="Aptos"/>
              </a:rPr>
              <a:t>Using I2C protocol to talk to different sensors and retrieving data from them.</a:t>
            </a:r>
            <a:endParaRPr b="0" lang="en-US" sz="1800" spc="-1" strike="noStrike">
              <a:solidFill>
                <a:srgbClr val="000000"/>
              </a:solidFill>
              <a:latin typeface="Arial"/>
            </a:endParaRPr>
          </a:p>
          <a:p>
            <a:pPr marL="285840" indent="-285840" defTabSz="914400">
              <a:lnSpc>
                <a:spcPct val="100000"/>
              </a:lnSpc>
              <a:buClr>
                <a:srgbClr val="000000"/>
              </a:buClr>
              <a:buFont typeface="Arial,Sans-Serif"/>
              <a:buChar char="•"/>
            </a:pPr>
            <a:r>
              <a:rPr b="0" lang="en-US" sz="1800" spc="-1" strike="noStrike">
                <a:solidFill>
                  <a:schemeClr val="dk1"/>
                </a:solidFill>
                <a:latin typeface="Aptos"/>
              </a:rPr>
              <a:t>Like Magnetometer and Accelerometer</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Sans-Serif"/>
              <a:buChar char="•"/>
            </a:pPr>
            <a:r>
              <a:rPr b="0" lang="en-US" sz="1800" spc="-1" strike="noStrike">
                <a:solidFill>
                  <a:schemeClr val="dk1"/>
                </a:solidFill>
                <a:latin typeface="Aptos"/>
              </a:rPr>
              <a:t>Using in-chip temperature sensor to get the current temperature (Although it might be slightly higher than real surrounding temperatures because of the heat produced by the MCU itself)</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Sans-Serif"/>
              <a:buChar char="•"/>
            </a:pPr>
            <a:r>
              <a:rPr b="0" lang="en-US" sz="1800" spc="-1" strike="noStrike">
                <a:solidFill>
                  <a:schemeClr val="dk1"/>
                </a:solidFill>
                <a:latin typeface="Aptos"/>
              </a:rPr>
              <a:t>Handling Interrupts using GPIOTE module.</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12"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313"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References</a:t>
            </a:r>
            <a:endParaRPr b="0" lang="en-US" sz="3200" spc="-1" strike="noStrike">
              <a:solidFill>
                <a:srgbClr val="000000"/>
              </a:solidFill>
              <a:latin typeface="Arial"/>
            </a:endParaRPr>
          </a:p>
        </p:txBody>
      </p:sp>
      <p:sp>
        <p:nvSpPr>
          <p:cNvPr id="314"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315" name="TextBox 5"/>
          <p:cNvSpPr/>
          <p:nvPr/>
        </p:nvSpPr>
        <p:spPr>
          <a:xfrm>
            <a:off x="663480" y="1712160"/>
            <a:ext cx="11142000" cy="44247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Arial"/>
              <a:buChar char="•"/>
            </a:pPr>
            <a:r>
              <a:rPr b="0" lang="en-US" sz="1800" spc="-1" strike="noStrike" u="sng">
                <a:solidFill>
                  <a:schemeClr val="dk1"/>
                </a:solidFill>
                <a:uFillTx/>
                <a:latin typeface="Aptos"/>
                <a:hlinkClick r:id="rId1"/>
              </a:rPr>
              <a:t>ARMv7-cheat-sheet.pdf</a:t>
            </a:r>
            <a:r>
              <a:rPr b="0" lang="en-US" sz="1800" spc="-1" strike="noStrike">
                <a:solidFill>
                  <a:schemeClr val="dk1"/>
                </a:solidFill>
                <a:latin typeface="Aptos"/>
              </a:rPr>
              <a:t>   (All important ISA instructions)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u="sng">
                <a:solidFill>
                  <a:schemeClr val="dk1"/>
                </a:solidFill>
                <a:uFillTx/>
                <a:latin typeface="Aptos"/>
                <a:ea typeface="Aptos"/>
                <a:hlinkClick r:id="rId2"/>
              </a:rPr>
              <a:t>ARMv7-M-architecture-reference-manual.pdf</a:t>
            </a:r>
            <a:r>
              <a:rPr b="0" lang="en-US" sz="1800" spc="-1" strike="noStrike">
                <a:solidFill>
                  <a:schemeClr val="dk1"/>
                </a:solidFill>
                <a:latin typeface="Aptos"/>
                <a:ea typeface="Aptos"/>
              </a:rPr>
              <a:t>  (Detailed ARM architecture - optional)</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u="sng">
                <a:solidFill>
                  <a:schemeClr val="dk1"/>
                </a:solidFill>
                <a:uFillTx/>
                <a:latin typeface="Aptos"/>
                <a:ea typeface="Aptos"/>
                <a:hlinkClick r:id="rId3"/>
              </a:rPr>
              <a:t>lsm303agr_magetometerAndAccelerometer.pdf</a:t>
            </a:r>
            <a:r>
              <a:rPr b="0" lang="en-US" sz="1800" spc="-1" strike="noStrike">
                <a:solidFill>
                  <a:schemeClr val="dk1"/>
                </a:solidFill>
                <a:latin typeface="Aptos"/>
                <a:ea typeface="Aptos"/>
              </a:rPr>
              <a:t>  (On board Magnetometer and Accelerometer Datasheet)</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u="sng">
                <a:solidFill>
                  <a:schemeClr val="dk1"/>
                </a:solidFill>
                <a:uFillTx/>
                <a:latin typeface="Aptos"/>
                <a:ea typeface="Aptos"/>
                <a:hlinkClick r:id="rId4"/>
              </a:rPr>
              <a:t>MicroBit_schematic.PDF</a:t>
            </a:r>
            <a:r>
              <a:rPr b="0" lang="en-US" sz="1800" spc="-1" strike="noStrike">
                <a:solidFill>
                  <a:schemeClr val="dk1"/>
                </a:solidFill>
                <a:latin typeface="Aptos"/>
                <a:ea typeface="Aptos"/>
              </a:rPr>
              <a:t>  ( Micro:Bit official schematic )</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u="sng">
                <a:solidFill>
                  <a:schemeClr val="dk1"/>
                </a:solidFill>
                <a:uFillTx/>
                <a:latin typeface="Aptos"/>
                <a:ea typeface="Aptos"/>
                <a:hlinkClick r:id="rId5"/>
              </a:rPr>
              <a:t>nRF52833.pdf</a:t>
            </a:r>
            <a:r>
              <a:rPr b="0" lang="en-US" sz="1800" spc="-1" strike="noStrike">
                <a:solidFill>
                  <a:schemeClr val="dk1"/>
                </a:solidFill>
                <a:latin typeface="Aptos"/>
                <a:ea typeface="Aptos"/>
              </a:rPr>
              <a:t>  ( Main MCU Datasheet)</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u="sng">
                <a:solidFill>
                  <a:schemeClr val="dk1"/>
                </a:solidFill>
                <a:uFillTx/>
                <a:latin typeface="Aptos"/>
                <a:ea typeface="Aptos"/>
                <a:hlinkClick r:id="rId6"/>
              </a:rPr>
              <a:t>https://tech.microbit.org/</a:t>
            </a:r>
            <a:r>
              <a:rPr b="0" lang="en-US" sz="1800" spc="-1" strike="noStrike">
                <a:solidFill>
                  <a:schemeClr val="dk1"/>
                </a:solidFill>
                <a:latin typeface="Aptos"/>
                <a:ea typeface="Aptos"/>
              </a:rPr>
              <a:t>  (Official Website for technical details regarding Micro:Bit)</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Rectangle 4">
            <a:extLst>
              <a:ext uri="{C183D7F6-B498-43B3-948B-1728B52AA6E4}">
                <adec:decorative xmlns:adec="http://schemas.microsoft.com/office/drawing/2017/decorative" val="1"/>
              </a:ext>
            </a:extLst>
          </p:cNvPr>
          <p:cNvSpPr/>
          <p:nvPr/>
        </p:nvSpPr>
        <p:spPr>
          <a:xfrm>
            <a:off x="0" y="2311560"/>
            <a:ext cx="12191040" cy="20296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317" name="Title 1"/>
          <p:cNvSpPr/>
          <p:nvPr/>
        </p:nvSpPr>
        <p:spPr>
          <a:xfrm>
            <a:off x="3536640" y="2126520"/>
            <a:ext cx="5835240" cy="2386440"/>
          </a:xfrm>
          <a:prstGeom prst="rect">
            <a:avLst/>
          </a:prstGeom>
          <a:noFill/>
          <a:ln w="0">
            <a:noFill/>
          </a:ln>
        </p:spPr>
        <p:style>
          <a:lnRef idx="0"/>
          <a:fillRef idx="0"/>
          <a:effectRef idx="0"/>
          <a:fontRef idx="minor"/>
        </p:style>
        <p:txBody>
          <a:bodyPr lIns="90000" rIns="90000" tIns="45000" bIns="45000" anchor="ctr">
            <a:normAutofit/>
          </a:bodyPr>
          <a:p>
            <a:pPr defTabSz="914400">
              <a:lnSpc>
                <a:spcPct val="90000"/>
              </a:lnSpc>
            </a:pPr>
            <a:r>
              <a:rPr b="1" lang="en-US" sz="6000" spc="-1" strike="noStrike">
                <a:solidFill>
                  <a:schemeClr val="lt1"/>
                </a:solidFill>
                <a:latin typeface="Aptos Display"/>
              </a:rPr>
              <a:t>Thank You!</a:t>
            </a:r>
            <a:endParaRPr b="0" lang="en-US" sz="6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8"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69"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MCUs</a:t>
            </a:r>
            <a:endParaRPr b="0" lang="en-US" sz="3200" spc="-1" strike="noStrike">
              <a:solidFill>
                <a:srgbClr val="000000"/>
              </a:solidFill>
              <a:latin typeface="Arial"/>
            </a:endParaRPr>
          </a:p>
        </p:txBody>
      </p:sp>
      <p:sp>
        <p:nvSpPr>
          <p:cNvPr id="70"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71" name="PlaceHolder 2"/>
          <p:cNvSpPr>
            <a:spLocks noGrp="1"/>
          </p:cNvSpPr>
          <p:nvPr>
            <p:ph/>
          </p:nvPr>
        </p:nvSpPr>
        <p:spPr>
          <a:xfrm>
            <a:off x="838080" y="1825560"/>
            <a:ext cx="10514520" cy="435024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2400" spc="-1" strike="noStrike">
                <a:solidFill>
                  <a:schemeClr val="dk1"/>
                </a:solidFill>
                <a:latin typeface="Aptos"/>
              </a:rPr>
              <a:t>There are 2 MCUs (microcontroller units) on board.</a:t>
            </a:r>
            <a:endParaRPr b="0" lang="en-US" sz="24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400" spc="-1" strike="noStrike">
                <a:solidFill>
                  <a:schemeClr val="dk1"/>
                </a:solidFill>
                <a:latin typeface="Aptos"/>
              </a:rPr>
              <a:t>Nordic nRF52833   -&gt; main MCU , where all the user instructions run.</a:t>
            </a:r>
            <a:endParaRPr b="0" lang="en-US" sz="2400" spc="-1" strike="noStrike">
              <a:solidFill>
                <a:srgbClr val="000000"/>
              </a:solidFill>
              <a:latin typeface="Arial"/>
            </a:endParaRPr>
          </a:p>
          <a:p>
            <a:pPr marL="228600" indent="-228600" defTabSz="914400">
              <a:lnSpc>
                <a:spcPct val="90000"/>
              </a:lnSpc>
              <a:spcBef>
                <a:spcPts val="1001"/>
              </a:spcBef>
              <a:buClr>
                <a:srgbClr val="000000"/>
              </a:buClr>
              <a:buFont typeface="Arial"/>
              <a:buChar char="•"/>
              <a:tabLst>
                <a:tab algn="l" pos="0"/>
              </a:tabLst>
            </a:pPr>
            <a:r>
              <a:rPr b="0" lang="en-US" sz="2400" spc="-1" strike="noStrike">
                <a:solidFill>
                  <a:schemeClr val="dk1"/>
                </a:solidFill>
                <a:latin typeface="Aptos"/>
              </a:rPr>
              <a:t>NXP KL27Z    -&gt; interface MCU, which basically helps in flashing the code in                             the RAM and controls all interactions with USB, including                                              the debugger </a:t>
            </a:r>
            <a:endParaRPr b="0" lang="en-US" sz="24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2"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73"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Nordic nRF52</a:t>
            </a:r>
            <a:endParaRPr b="0" lang="en-US" sz="3200" spc="-1" strike="noStrike">
              <a:solidFill>
                <a:srgbClr val="000000"/>
              </a:solidFill>
              <a:latin typeface="Arial"/>
            </a:endParaRPr>
          </a:p>
        </p:txBody>
      </p:sp>
      <p:sp>
        <p:nvSpPr>
          <p:cNvPr id="74"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75" name="PlaceHolder 2"/>
          <p:cNvSpPr>
            <a:spLocks noGrp="1"/>
          </p:cNvSpPr>
          <p:nvPr>
            <p:ph/>
          </p:nvPr>
        </p:nvSpPr>
        <p:spPr>
          <a:xfrm>
            <a:off x="838080" y="1825560"/>
            <a:ext cx="10514520" cy="435024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2400" spc="-1" strike="noStrike">
                <a:solidFill>
                  <a:schemeClr val="dk1"/>
                </a:solidFill>
                <a:latin typeface="Aptos"/>
                <a:ea typeface="Aptos"/>
              </a:rPr>
              <a:t>The nRF52833 application processor is where user programs run.</a:t>
            </a:r>
            <a:endParaRPr b="0" lang="en-US" sz="2400" spc="-1" strike="noStrike">
              <a:solidFill>
                <a:srgbClr val="000000"/>
              </a:solidFill>
              <a:latin typeface="Arial"/>
            </a:endParaRPr>
          </a:p>
          <a:p>
            <a:pPr indent="0" defTabSz="914400">
              <a:lnSpc>
                <a:spcPct val="90000"/>
              </a:lnSpc>
              <a:spcBef>
                <a:spcPts val="1001"/>
              </a:spcBef>
              <a:buNone/>
              <a:tabLst>
                <a:tab algn="l" pos="0"/>
              </a:tabLst>
            </a:pPr>
            <a:endParaRPr b="0" lang="en-US" sz="2400" spc="-1" strike="noStrike">
              <a:solidFill>
                <a:srgbClr val="000000"/>
              </a:solidFill>
              <a:latin typeface="Arial"/>
            </a:endParaRPr>
          </a:p>
          <a:p>
            <a:pPr indent="0" defTabSz="914400">
              <a:lnSpc>
                <a:spcPct val="90000"/>
              </a:lnSpc>
              <a:spcBef>
                <a:spcPts val="1001"/>
              </a:spcBef>
              <a:buNone/>
              <a:tabLst>
                <a:tab algn="l" pos="0"/>
              </a:tabLst>
            </a:pPr>
            <a:r>
              <a:rPr b="0" lang="en-US" sz="2400" spc="-1" strike="noStrike">
                <a:solidFill>
                  <a:schemeClr val="dk1"/>
                </a:solidFill>
                <a:latin typeface="Aptos"/>
                <a:ea typeface="Aptos"/>
              </a:rPr>
              <a:t>Flash ROM : 512KB</a:t>
            </a:r>
            <a:endParaRPr b="0" lang="en-US" sz="2400" spc="-1" strike="noStrike">
              <a:solidFill>
                <a:srgbClr val="000000"/>
              </a:solidFill>
              <a:latin typeface="Arial"/>
            </a:endParaRPr>
          </a:p>
          <a:p>
            <a:pPr indent="0" defTabSz="914400">
              <a:lnSpc>
                <a:spcPct val="90000"/>
              </a:lnSpc>
              <a:spcBef>
                <a:spcPts val="1001"/>
              </a:spcBef>
              <a:buNone/>
              <a:tabLst>
                <a:tab algn="l" pos="0"/>
              </a:tabLst>
            </a:pPr>
            <a:r>
              <a:rPr b="0" lang="en-US" sz="2400" spc="-1" strike="noStrike">
                <a:solidFill>
                  <a:schemeClr val="dk1"/>
                </a:solidFill>
                <a:latin typeface="Aptos"/>
                <a:ea typeface="Aptos"/>
              </a:rPr>
              <a:t>RAM : 128KB</a:t>
            </a:r>
            <a:endParaRPr b="0" lang="en-US" sz="2400" spc="-1" strike="noStrike">
              <a:solidFill>
                <a:srgbClr val="000000"/>
              </a:solidFill>
              <a:latin typeface="Arial"/>
            </a:endParaRPr>
          </a:p>
          <a:p>
            <a:pPr indent="0" defTabSz="914400">
              <a:lnSpc>
                <a:spcPct val="90000"/>
              </a:lnSpc>
              <a:spcBef>
                <a:spcPts val="1001"/>
              </a:spcBef>
              <a:buNone/>
              <a:tabLst>
                <a:tab algn="l" pos="0"/>
              </a:tabLst>
            </a:pPr>
            <a:r>
              <a:rPr b="0" lang="en-US" sz="2400" spc="-1" strike="noStrike">
                <a:solidFill>
                  <a:schemeClr val="dk1"/>
                </a:solidFill>
                <a:latin typeface="Aptos"/>
                <a:ea typeface="Aptos"/>
              </a:rPr>
              <a:t>Speed : 64MHz</a:t>
            </a:r>
            <a:endParaRPr b="0" lang="en-US" sz="2400" spc="-1" strike="noStrike">
              <a:solidFill>
                <a:srgbClr val="000000"/>
              </a:solidFill>
              <a:latin typeface="Arial"/>
            </a:endParaRPr>
          </a:p>
          <a:p>
            <a:pPr indent="0" defTabSz="914400">
              <a:lnSpc>
                <a:spcPct val="90000"/>
              </a:lnSpc>
              <a:spcBef>
                <a:spcPts val="1001"/>
              </a:spcBef>
              <a:buNone/>
              <a:tabLst>
                <a:tab algn="l" pos="0"/>
              </a:tabLst>
            </a:pPr>
            <a:r>
              <a:rPr b="0" lang="en-US" sz="2400" spc="-1" strike="noStrike">
                <a:solidFill>
                  <a:schemeClr val="dk1"/>
                </a:solidFill>
                <a:latin typeface="Aptos"/>
                <a:ea typeface="Aptos"/>
              </a:rPr>
              <a:t>ISA : ARM-Cortex-V7 instructions</a:t>
            </a:r>
            <a:endParaRPr b="0" lang="en-US" sz="2400" spc="-1" strike="noStrike">
              <a:solidFill>
                <a:srgbClr val="000000"/>
              </a:solidFill>
              <a:latin typeface="Arial"/>
            </a:endParaRPr>
          </a:p>
          <a:p>
            <a:pPr indent="0" defTabSz="914400">
              <a:lnSpc>
                <a:spcPct val="90000"/>
              </a:lnSpc>
              <a:spcBef>
                <a:spcPts val="1001"/>
              </a:spcBef>
              <a:buNone/>
              <a:tabLst>
                <a:tab algn="l" pos="0"/>
              </a:tabLst>
            </a:pPr>
            <a:endParaRPr b="0" lang="en-US" sz="2400" spc="-1" strike="noStrike">
              <a:solidFill>
                <a:srgbClr val="000000"/>
              </a:solidFill>
              <a:latin typeface="Arial"/>
            </a:endParaRPr>
          </a:p>
          <a:p>
            <a:pPr indent="0" defTabSz="914400">
              <a:lnSpc>
                <a:spcPct val="90000"/>
              </a:lnSpc>
              <a:spcBef>
                <a:spcPts val="1001"/>
              </a:spcBef>
              <a:buNone/>
              <a:tabLst>
                <a:tab algn="l" pos="0"/>
              </a:tabLst>
            </a:pPr>
            <a:r>
              <a:rPr b="0" lang="en-US" sz="2400" spc="-1" strike="noStrike">
                <a:solidFill>
                  <a:schemeClr val="dk1"/>
                </a:solidFill>
                <a:latin typeface="Aptos"/>
                <a:ea typeface="Aptos"/>
              </a:rPr>
              <a:t>A link to all important instructions : </a:t>
            </a:r>
            <a:r>
              <a:rPr b="0" lang="en-US" sz="2400" spc="-1" strike="noStrike" u="sng">
                <a:solidFill>
                  <a:schemeClr val="dk1"/>
                </a:solidFill>
                <a:uFillTx/>
                <a:latin typeface="Aptos"/>
                <a:ea typeface="Aptos"/>
                <a:hlinkClick r:id="rId1"/>
              </a:rPr>
              <a:t>ARMv7-cheat-sheet.pdf</a:t>
            </a:r>
            <a:endParaRPr b="0" lang="en-US" sz="2400" spc="-1" strike="noStrike">
              <a:solidFill>
                <a:srgbClr val="000000"/>
              </a:solidFill>
              <a:latin typeface="Arial"/>
            </a:endParaRPr>
          </a:p>
          <a:p>
            <a:pPr indent="0" defTabSz="914400">
              <a:lnSpc>
                <a:spcPct val="90000"/>
              </a:lnSpc>
              <a:spcBef>
                <a:spcPts val="1001"/>
              </a:spcBef>
              <a:buNone/>
              <a:tabLst>
                <a:tab algn="l" pos="0"/>
              </a:tabLst>
            </a:pPr>
            <a:endParaRPr b="0" lang="en-US" sz="2400" spc="-1" strike="noStrike">
              <a:solidFill>
                <a:srgbClr val="000000"/>
              </a:solidFill>
              <a:latin typeface="Arial"/>
            </a:endParaRPr>
          </a:p>
          <a:p>
            <a:pPr indent="0" defTabSz="914400">
              <a:lnSpc>
                <a:spcPct val="90000"/>
              </a:lnSpc>
              <a:spcBef>
                <a:spcPts val="1001"/>
              </a:spcBef>
              <a:buNone/>
              <a:tabLst>
                <a:tab algn="l" pos="0"/>
              </a:tabLst>
            </a:pPr>
            <a:endParaRPr b="0" lang="en-US" sz="2400" spc="-1" strike="noStrike">
              <a:solidFill>
                <a:srgbClr val="000000"/>
              </a:solidFill>
              <a:latin typeface="Arial"/>
            </a:endParaRPr>
          </a:p>
        </p:txBody>
      </p:sp>
      <p:pic>
        <p:nvPicPr>
          <p:cNvPr id="76" name="Picture 7" descr="A black and yellow circuit board&#10;&#10;AI-generated content may be incorrect."/>
          <p:cNvPicPr/>
          <p:nvPr/>
        </p:nvPicPr>
        <p:blipFill>
          <a:blip r:embed="rId2"/>
          <a:srcRect l="0" t="2536" r="316" b="3048"/>
          <a:stretch/>
        </p:blipFill>
        <p:spPr>
          <a:xfrm>
            <a:off x="8024400" y="2251800"/>
            <a:ext cx="4169160" cy="270288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7"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78"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NXP KL27Z</a:t>
            </a:r>
            <a:endParaRPr b="0" lang="en-US" sz="3200" spc="-1" strike="noStrike">
              <a:solidFill>
                <a:srgbClr val="000000"/>
              </a:solidFill>
              <a:latin typeface="Arial"/>
            </a:endParaRPr>
          </a:p>
        </p:txBody>
      </p:sp>
      <p:sp>
        <p:nvSpPr>
          <p:cNvPr id="79"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80" name="PlaceHolder 2"/>
          <p:cNvSpPr>
            <a:spLocks noGrp="1"/>
          </p:cNvSpPr>
          <p:nvPr>
            <p:ph/>
          </p:nvPr>
        </p:nvSpPr>
        <p:spPr>
          <a:xfrm>
            <a:off x="4631760" y="2145240"/>
            <a:ext cx="6884640" cy="2563920"/>
          </a:xfrm>
          <a:prstGeom prst="rect">
            <a:avLst/>
          </a:prstGeom>
          <a:noFill/>
          <a:ln w="0">
            <a:noFill/>
          </a:ln>
        </p:spPr>
        <p:txBody>
          <a:bodyPr lIns="91440" rIns="91440" tIns="45720" bIns="45720" anchor="t">
            <a:normAutofit/>
          </a:bodyPr>
          <a:p>
            <a:pPr marL="228600" indent="-228600" defTabSz="914400">
              <a:lnSpc>
                <a:spcPct val="90000"/>
              </a:lnSpc>
              <a:spcBef>
                <a:spcPts val="1001"/>
              </a:spcBef>
              <a:buClr>
                <a:srgbClr val="000000"/>
              </a:buClr>
              <a:buFont typeface="Arial"/>
              <a:buChar char="•"/>
            </a:pPr>
            <a:r>
              <a:rPr b="0" lang="en-US" sz="2400" spc="-1" strike="noStrike">
                <a:solidFill>
                  <a:schemeClr val="dk1"/>
                </a:solidFill>
                <a:latin typeface="Aptos"/>
                <a:ea typeface="Aptos"/>
              </a:rPr>
              <a:t>The interface chip handles the USB connection</a:t>
            </a:r>
            <a:endParaRPr b="0" lang="en-US" sz="24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400" spc="-1" strike="noStrike">
                <a:solidFill>
                  <a:schemeClr val="dk1"/>
                </a:solidFill>
                <a:latin typeface="Aptos"/>
                <a:ea typeface="Aptos"/>
              </a:rPr>
              <a:t> </a:t>
            </a:r>
            <a:r>
              <a:rPr b="0" lang="en-US" sz="2400" spc="-1" strike="noStrike">
                <a:solidFill>
                  <a:schemeClr val="dk1"/>
                </a:solidFill>
                <a:latin typeface="Aptos"/>
                <a:ea typeface="Aptos"/>
              </a:rPr>
              <a:t>And is used for flashing new code</a:t>
            </a:r>
            <a:endParaRPr b="0" lang="en-US" sz="24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400" spc="-1" strike="noStrike">
                <a:solidFill>
                  <a:schemeClr val="dk1"/>
                </a:solidFill>
                <a:latin typeface="Aptos"/>
                <a:ea typeface="Aptos"/>
              </a:rPr>
              <a:t> </a:t>
            </a:r>
            <a:r>
              <a:rPr b="0" lang="en-US" sz="2400" spc="-1" strike="noStrike">
                <a:solidFill>
                  <a:schemeClr val="dk1"/>
                </a:solidFill>
                <a:latin typeface="Aptos"/>
                <a:ea typeface="Aptos"/>
              </a:rPr>
              <a:t>Sending and receiving serial data back and forth to your main computer.</a:t>
            </a:r>
            <a:endParaRPr b="0" lang="en-US" sz="2400" spc="-1" strike="noStrike">
              <a:solidFill>
                <a:srgbClr val="000000"/>
              </a:solidFill>
              <a:latin typeface="Arial"/>
            </a:endParaRPr>
          </a:p>
          <a:p>
            <a:pPr marL="228600" indent="-228600" defTabSz="914400">
              <a:lnSpc>
                <a:spcPct val="90000"/>
              </a:lnSpc>
              <a:spcBef>
                <a:spcPts val="1001"/>
              </a:spcBef>
              <a:buClr>
                <a:srgbClr val="000000"/>
              </a:buClr>
              <a:buFont typeface="Arial"/>
              <a:buChar char="•"/>
            </a:pPr>
            <a:r>
              <a:rPr b="0" lang="en-US" sz="2400" spc="-1" strike="noStrike">
                <a:solidFill>
                  <a:schemeClr val="dk1"/>
                </a:solidFill>
                <a:latin typeface="Aptos"/>
                <a:ea typeface="Aptos"/>
              </a:rPr>
              <a:t>Helps in Real-Time Debugging</a:t>
            </a:r>
            <a:endParaRPr b="0" lang="en-US" sz="2400" spc="-1" strike="noStrike">
              <a:solidFill>
                <a:srgbClr val="000000"/>
              </a:solidFill>
              <a:latin typeface="Arial"/>
            </a:endParaRPr>
          </a:p>
        </p:txBody>
      </p:sp>
      <p:pic>
        <p:nvPicPr>
          <p:cNvPr id="81" name="Picture 2" descr="A close-up of a computer chip&#10;&#10;AI-generated content may be incorrect."/>
          <p:cNvPicPr/>
          <p:nvPr/>
        </p:nvPicPr>
        <p:blipFill>
          <a:blip r:embed="rId1"/>
          <a:stretch/>
        </p:blipFill>
        <p:spPr>
          <a:xfrm>
            <a:off x="-3600" y="1829520"/>
            <a:ext cx="4210920" cy="34866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2"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83"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Pin configuration of our Micro:Bit</a:t>
            </a:r>
            <a:endParaRPr b="0" lang="en-US" sz="3200" spc="-1" strike="noStrike">
              <a:solidFill>
                <a:srgbClr val="000000"/>
              </a:solidFill>
              <a:latin typeface="Arial"/>
            </a:endParaRPr>
          </a:p>
        </p:txBody>
      </p:sp>
      <p:sp>
        <p:nvSpPr>
          <p:cNvPr id="84"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85" name="Picture 6" descr=""/>
          <p:cNvPicPr/>
          <p:nvPr/>
        </p:nvPicPr>
        <p:blipFill>
          <a:blip r:embed="rId1"/>
          <a:stretch/>
        </p:blipFill>
        <p:spPr>
          <a:xfrm>
            <a:off x="1273680" y="961200"/>
            <a:ext cx="9514080" cy="55918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6" name="Rectangle 8">
            <a:extLst>
              <a:ext uri="{C183D7F6-B498-43B3-948B-1728B52AA6E4}">
                <adec:decorative xmlns:adec="http://schemas.microsoft.com/office/drawing/2017/decorative" val="1"/>
              </a:ext>
            </a:extLst>
          </p:cNvPr>
          <p:cNvSpPr/>
          <p:nvPr/>
        </p:nvSpPr>
        <p:spPr>
          <a:xfrm>
            <a:off x="0" y="468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87" name="PlaceHolder 1"/>
          <p:cNvSpPr>
            <a:spLocks noGrp="1"/>
          </p:cNvSpPr>
          <p:nvPr>
            <p:ph type="title"/>
          </p:nvPr>
        </p:nvSpPr>
        <p:spPr>
          <a:xfrm>
            <a:off x="431280" y="6840"/>
            <a:ext cx="11209680" cy="74376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3200" spc="-1" strike="noStrike">
                <a:solidFill>
                  <a:schemeClr val="lt1"/>
                </a:solidFill>
                <a:latin typeface="Aptos Display"/>
              </a:rPr>
              <a:t>Pin configuration of our Micro:Bit</a:t>
            </a:r>
            <a:endParaRPr b="0" lang="en-US" sz="3200" spc="-1" strike="noStrike">
              <a:solidFill>
                <a:srgbClr val="000000"/>
              </a:solidFill>
              <a:latin typeface="Arial"/>
            </a:endParaRPr>
          </a:p>
        </p:txBody>
      </p:sp>
      <p:sp>
        <p:nvSpPr>
          <p:cNvPr id="88" name="Rectangle 4" hidden="1">
            <a:extLst>
              <a:ext uri="{C183D7F6-B498-43B3-948B-1728B52AA6E4}">
                <adec:decorative xmlns:adec="http://schemas.microsoft.com/office/drawing/2017/decorative" val="1"/>
              </a:ext>
            </a:extLst>
          </p:cNvPr>
          <p:cNvSpPr/>
          <p:nvPr/>
        </p:nvSpPr>
        <p:spPr>
          <a:xfrm>
            <a:off x="142200" y="794160"/>
            <a:ext cx="12191040" cy="735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89" name="Picture 2" descr="A screenshot of a computer&#10;&#10;AI-generated content may be incorrect."/>
          <p:cNvPicPr/>
          <p:nvPr/>
        </p:nvPicPr>
        <p:blipFill>
          <a:blip r:embed="rId1"/>
          <a:stretch/>
        </p:blipFill>
        <p:spPr>
          <a:xfrm>
            <a:off x="1440" y="1168560"/>
            <a:ext cx="3297600" cy="5526000"/>
          </a:xfrm>
          <a:prstGeom prst="rect">
            <a:avLst/>
          </a:prstGeom>
          <a:ln w="0">
            <a:noFill/>
          </a:ln>
        </p:spPr>
      </p:pic>
      <p:pic>
        <p:nvPicPr>
          <p:cNvPr id="90" name="Picture 6" descr="A screenshot of a computer&#10;&#10;AI-generated content may be incorrect."/>
          <p:cNvPicPr/>
          <p:nvPr/>
        </p:nvPicPr>
        <p:blipFill>
          <a:blip r:embed="rId2"/>
          <a:stretch/>
        </p:blipFill>
        <p:spPr>
          <a:xfrm>
            <a:off x="3743280" y="1290240"/>
            <a:ext cx="4044240" cy="5403960"/>
          </a:xfrm>
          <a:prstGeom prst="rect">
            <a:avLst/>
          </a:prstGeom>
          <a:ln w="0">
            <a:noFill/>
          </a:ln>
        </p:spPr>
      </p:pic>
      <p:pic>
        <p:nvPicPr>
          <p:cNvPr id="91" name="Picture 7" descr="A diagram of a circuit&#10;&#10;AI-generated content may be incorrect."/>
          <p:cNvPicPr/>
          <p:nvPr/>
        </p:nvPicPr>
        <p:blipFill>
          <a:blip r:embed="rId3"/>
          <a:stretch/>
        </p:blipFill>
        <p:spPr>
          <a:xfrm>
            <a:off x="8306280" y="1539720"/>
            <a:ext cx="3422160" cy="3645000"/>
          </a:xfrm>
          <a:prstGeom prst="rect">
            <a:avLst/>
          </a:prstGeom>
          <a:ln w="0">
            <a:noFill/>
          </a:ln>
        </p:spPr>
      </p:pic>
      <p:sp>
        <p:nvSpPr>
          <p:cNvPr id="92" name="TextBox 9"/>
          <p:cNvSpPr/>
          <p:nvPr/>
        </p:nvSpPr>
        <p:spPr>
          <a:xfrm>
            <a:off x="8554680" y="5303520"/>
            <a:ext cx="2914920" cy="912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pc="-1" strike="noStrike">
                <a:solidFill>
                  <a:schemeClr val="dk1"/>
                </a:solidFill>
                <a:latin typeface="Aptos"/>
              </a:rPr>
              <a:t>NOTE:</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ptos"/>
              </a:rPr>
              <a:t>The buttons are </a:t>
            </a:r>
            <a:r>
              <a:rPr b="1" lang="en-US" sz="1800" spc="-1" strike="noStrike">
                <a:solidFill>
                  <a:schemeClr val="dk1"/>
                </a:solidFill>
                <a:latin typeface="Aptos"/>
              </a:rPr>
              <a:t>active low</a:t>
            </a:r>
            <a:r>
              <a:rPr b="0" lang="en-US" sz="1800" spc="-1" strike="noStrike">
                <a:solidFill>
                  <a:schemeClr val="dk1"/>
                </a:solidFill>
                <a:latin typeface="Aptos"/>
              </a:rPr>
              <a:t> and </a:t>
            </a:r>
            <a:r>
              <a:rPr b="1" lang="en-US" sz="1800" spc="-1" strike="noStrike">
                <a:solidFill>
                  <a:schemeClr val="dk1"/>
                </a:solidFill>
                <a:latin typeface="Aptos"/>
              </a:rPr>
              <a:t>passive high</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pitchFamily="0" charset="1"/>
        <a:ea typeface=""/>
        <a:cs typeface=""/>
      </a:majorFont>
      <a:minorFont>
        <a:latin typeface="Aptos" panose="020B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pitchFamily="0" charset="1"/>
        <a:ea typeface=""/>
        <a:cs typeface=""/>
      </a:majorFont>
      <a:minorFont>
        <a:latin typeface="Aptos" panose="020B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pitchFamily="0" charset="1"/>
        <a:ea typeface=""/>
        <a:cs typeface=""/>
      </a:majorFont>
      <a:minorFont>
        <a:latin typeface="Aptos" panose="020B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pitchFamily="0" charset="1"/>
        <a:ea typeface=""/>
        <a:cs typeface=""/>
      </a:majorFont>
      <a:minorFont>
        <a:latin typeface="Aptos" panose="020B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pitchFamily="0" charset="1"/>
        <a:ea typeface=""/>
        <a:cs typeface=""/>
      </a:majorFont>
      <a:minorFont>
        <a:latin typeface="Aptos" panose="020B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pitchFamily="0" charset="1"/>
        <a:ea typeface=""/>
        <a:cs typeface=""/>
      </a:majorFont>
      <a:minorFont>
        <a:latin typeface="Aptos" panose="020B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pitchFamily="0" charset="1"/>
        <a:ea typeface=""/>
        <a:cs typeface=""/>
      </a:majorFont>
      <a:minorFont>
        <a:latin typeface="Aptos" panose="020B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pitchFamily="0" charset="1"/>
        <a:ea typeface=""/>
        <a:cs typeface=""/>
      </a:majorFont>
      <a:minorFont>
        <a:latin typeface="Aptos" panose="020B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pitchFamily="0" charset="1"/>
        <a:ea typeface=""/>
        <a:cs typeface=""/>
      </a:majorFont>
      <a:minorFont>
        <a:latin typeface="Aptos" panose="020B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pitchFamily="0" charset="1"/>
        <a:ea typeface=""/>
        <a:cs typeface=""/>
      </a:majorFont>
      <a:minorFont>
        <a:latin typeface="Aptos" panose="020B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pitchFamily="0" charset="1"/>
        <a:ea typeface=""/>
        <a:cs typeface=""/>
      </a:majorFont>
      <a:minorFont>
        <a:latin typeface="Aptos" panose="020B00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12700" cap="flat" cmpd="sng" algn="ctr">
          <a:prstDash val="solid"/>
          <a:miter lim="800000"/>
        </a:ln>
        <a:ln w="19050" cap="flat" cmpd="sng" algn="ctr">
          <a:prstDash val="solid"/>
          <a:miter lim="800000"/>
        </a:ln>
        <a:ln w="2540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4</TotalTime>
  <Application>LibreOffice/24.2.7.2$Linux_X86_64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2025-03-16T18:10:21Z</dcterms:created>
  <dc:creator/>
  <dc:description/>
  <dc:language>en-US</dc:language>
  <cp:lastModifiedBy/>
  <dcterms:modified xsi:type="dcterms:W3CDTF">2025-04-16T18:45:00Z</dcterms:modified>
  <cp:revision>585</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46</vt:i4>
  </property>
</Properties>
</file>